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323" r:id="rId5"/>
    <p:sldId id="322" r:id="rId6"/>
    <p:sldId id="288" r:id="rId7"/>
    <p:sldId id="287" r:id="rId8"/>
    <p:sldId id="319" r:id="rId9"/>
    <p:sldId id="321" r:id="rId10"/>
    <p:sldId id="316" r:id="rId11"/>
    <p:sldId id="307" r:id="rId12"/>
    <p:sldId id="308" r:id="rId13"/>
    <p:sldId id="294" r:id="rId14"/>
  </p:sldIdLst>
  <p:sldSz cx="126015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513C9A-FBB6-4377-8334-8C93970D8360}">
          <p14:sldIdLst>
            <p14:sldId id="323"/>
            <p14:sldId id="322"/>
            <p14:sldId id="288"/>
            <p14:sldId id="287"/>
            <p14:sldId id="319"/>
            <p14:sldId id="321"/>
            <p14:sldId id="316"/>
            <p14:sldId id="307"/>
            <p14:sldId id="308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F6E"/>
    <a:srgbClr val="E95E09"/>
    <a:srgbClr val="CD6525"/>
    <a:srgbClr val="DFE8F0"/>
    <a:srgbClr val="294071"/>
    <a:srgbClr val="FFFF99"/>
    <a:srgbClr val="FFFF66"/>
    <a:srgbClr val="00FF00"/>
    <a:srgbClr val="102B40"/>
    <a:srgbClr val="BFD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4E3A54-8E53-424D-AC1B-F8B2067EA040}" v="2" dt="2020-11-19T09:20:39.3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969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etal Jain" userId="51c8f061-299c-44fe-993f-a386b901f7f1" providerId="ADAL" clId="{0F4E3A54-8E53-424D-AC1B-F8B2067EA040}"/>
    <pc:docChg chg="modSld">
      <pc:chgData name="Sheetal Jain" userId="51c8f061-299c-44fe-993f-a386b901f7f1" providerId="ADAL" clId="{0F4E3A54-8E53-424D-AC1B-F8B2067EA040}" dt="2020-11-19T09:20:39.372" v="1" actId="1076"/>
      <pc:docMkLst>
        <pc:docMk/>
      </pc:docMkLst>
      <pc:sldChg chg="modSp">
        <pc:chgData name="Sheetal Jain" userId="51c8f061-299c-44fe-993f-a386b901f7f1" providerId="ADAL" clId="{0F4E3A54-8E53-424D-AC1B-F8B2067EA040}" dt="2020-11-19T09:20:39.372" v="1" actId="1076"/>
        <pc:sldMkLst>
          <pc:docMk/>
          <pc:sldMk cId="3755494897" sldId="287"/>
        </pc:sldMkLst>
        <pc:grpChg chg="mod">
          <ac:chgData name="Sheetal Jain" userId="51c8f061-299c-44fe-993f-a386b901f7f1" providerId="ADAL" clId="{0F4E3A54-8E53-424D-AC1B-F8B2067EA040}" dt="2020-11-19T09:20:39.372" v="1" actId="1076"/>
          <ac:grpSpMkLst>
            <pc:docMk/>
            <pc:sldMk cId="3755494897" sldId="287"/>
            <ac:grpSpMk id="2" creationId="{7CC6191D-68B1-469B-AB0E-B27C448C2A11}"/>
          </ac:grpSpMkLst>
        </pc:grpChg>
        <pc:picChg chg="mod">
          <ac:chgData name="Sheetal Jain" userId="51c8f061-299c-44fe-993f-a386b901f7f1" providerId="ADAL" clId="{0F4E3A54-8E53-424D-AC1B-F8B2067EA040}" dt="2020-11-19T09:20:39.372" v="1" actId="1076"/>
          <ac:picMkLst>
            <pc:docMk/>
            <pc:sldMk cId="3755494897" sldId="287"/>
            <ac:picMk id="1026" creationId="{04F254A5-461A-49A1-BFB2-D54F90C82345}"/>
          </ac:picMkLst>
        </pc:picChg>
        <pc:picChg chg="mod">
          <ac:chgData name="Sheetal Jain" userId="51c8f061-299c-44fe-993f-a386b901f7f1" providerId="ADAL" clId="{0F4E3A54-8E53-424D-AC1B-F8B2067EA040}" dt="2020-11-19T09:20:39.372" v="1" actId="1076"/>
          <ac:picMkLst>
            <pc:docMk/>
            <pc:sldMk cId="3755494897" sldId="287"/>
            <ac:picMk id="1027" creationId="{4189652E-3820-49DD-A77A-99281F5ECBED}"/>
          </ac:picMkLst>
        </pc:picChg>
      </pc:sldChg>
    </pc:docChg>
  </pc:docChgLst>
  <pc:docChgLst>
    <pc:chgData name="Sheetal Jain" userId="51c8f061-299c-44fe-993f-a386b901f7f1" providerId="ADAL" clId="{6C5E48DD-A079-4917-A260-1814319E325F}"/>
    <pc:docChg chg="custSel modSld modMainMaster">
      <pc:chgData name="Sheetal Jain" userId="51c8f061-299c-44fe-993f-a386b901f7f1" providerId="ADAL" clId="{6C5E48DD-A079-4917-A260-1814319E325F}" dt="2020-10-13T03:33:10.326" v="199" actId="478"/>
      <pc:docMkLst>
        <pc:docMk/>
      </pc:docMkLst>
      <pc:sldChg chg="addSp delSp modSp mod">
        <pc:chgData name="Sheetal Jain" userId="51c8f061-299c-44fe-993f-a386b901f7f1" providerId="ADAL" clId="{6C5E48DD-A079-4917-A260-1814319E325F}" dt="2020-10-13T03:31:26.252" v="187" actId="14100"/>
        <pc:sldMkLst>
          <pc:docMk/>
          <pc:sldMk cId="3755494897" sldId="287"/>
        </pc:sldMkLst>
        <pc:spChg chg="mod">
          <ac:chgData name="Sheetal Jain" userId="51c8f061-299c-44fe-993f-a386b901f7f1" providerId="ADAL" clId="{6C5E48DD-A079-4917-A260-1814319E325F}" dt="2020-10-13T03:29:54.135" v="135" actId="1035"/>
          <ac:spMkLst>
            <pc:docMk/>
            <pc:sldMk cId="3755494897" sldId="287"/>
            <ac:spMk id="21" creationId="{31DBA74A-F02A-4B25-B30D-E8161A9EB401}"/>
          </ac:spMkLst>
        </pc:spChg>
        <pc:spChg chg="mod">
          <ac:chgData name="Sheetal Jain" userId="51c8f061-299c-44fe-993f-a386b901f7f1" providerId="ADAL" clId="{6C5E48DD-A079-4917-A260-1814319E325F}" dt="2020-10-13T03:29:54.135" v="135" actId="1035"/>
          <ac:spMkLst>
            <pc:docMk/>
            <pc:sldMk cId="3755494897" sldId="287"/>
            <ac:spMk id="22" creationId="{1C03BB48-529D-4031-97C9-E7FC6B28F7C0}"/>
          </ac:spMkLst>
        </pc:spChg>
        <pc:spChg chg="mod">
          <ac:chgData name="Sheetal Jain" userId="51c8f061-299c-44fe-993f-a386b901f7f1" providerId="ADAL" clId="{6C5E48DD-A079-4917-A260-1814319E325F}" dt="2020-10-13T03:29:54.135" v="135" actId="1035"/>
          <ac:spMkLst>
            <pc:docMk/>
            <pc:sldMk cId="3755494897" sldId="287"/>
            <ac:spMk id="23" creationId="{FB760A71-BC05-45EF-BBD5-84B4EE3ECBFC}"/>
          </ac:spMkLst>
        </pc:spChg>
        <pc:spChg chg="mod">
          <ac:chgData name="Sheetal Jain" userId="51c8f061-299c-44fe-993f-a386b901f7f1" providerId="ADAL" clId="{6C5E48DD-A079-4917-A260-1814319E325F}" dt="2020-10-13T03:29:54.135" v="135" actId="1035"/>
          <ac:spMkLst>
            <pc:docMk/>
            <pc:sldMk cId="3755494897" sldId="287"/>
            <ac:spMk id="28" creationId="{00000000-0000-0000-0000-000000000000}"/>
          </ac:spMkLst>
        </pc:spChg>
        <pc:spChg chg="mod">
          <ac:chgData name="Sheetal Jain" userId="51c8f061-299c-44fe-993f-a386b901f7f1" providerId="ADAL" clId="{6C5E48DD-A079-4917-A260-1814319E325F}" dt="2020-10-13T03:30:29.560" v="176" actId="1076"/>
          <ac:spMkLst>
            <pc:docMk/>
            <pc:sldMk cId="3755494897" sldId="287"/>
            <ac:spMk id="32" creationId="{00000000-0000-0000-0000-000000000000}"/>
          </ac:spMkLst>
        </pc:spChg>
        <pc:spChg chg="mod">
          <ac:chgData name="Sheetal Jain" userId="51c8f061-299c-44fe-993f-a386b901f7f1" providerId="ADAL" clId="{6C5E48DD-A079-4917-A260-1814319E325F}" dt="2020-10-13T03:30:29.560" v="176" actId="1076"/>
          <ac:spMkLst>
            <pc:docMk/>
            <pc:sldMk cId="3755494897" sldId="287"/>
            <ac:spMk id="33" creationId="{00000000-0000-0000-0000-000000000000}"/>
          </ac:spMkLst>
        </pc:spChg>
        <pc:spChg chg="mod">
          <ac:chgData name="Sheetal Jain" userId="51c8f061-299c-44fe-993f-a386b901f7f1" providerId="ADAL" clId="{6C5E48DD-A079-4917-A260-1814319E325F}" dt="2020-10-13T03:30:29.560" v="176" actId="1076"/>
          <ac:spMkLst>
            <pc:docMk/>
            <pc:sldMk cId="3755494897" sldId="287"/>
            <ac:spMk id="34" creationId="{00000000-0000-0000-0000-000000000000}"/>
          </ac:spMkLst>
        </pc:spChg>
        <pc:grpChg chg="add del mod">
          <ac:chgData name="Sheetal Jain" userId="51c8f061-299c-44fe-993f-a386b901f7f1" providerId="ADAL" clId="{6C5E48DD-A079-4917-A260-1814319E325F}" dt="2020-10-13T03:29:42.660" v="126" actId="167"/>
          <ac:grpSpMkLst>
            <pc:docMk/>
            <pc:sldMk cId="3755494897" sldId="287"/>
            <ac:grpSpMk id="2" creationId="{7CC6191D-68B1-469B-AB0E-B27C448C2A11}"/>
          </ac:grpSpMkLst>
        </pc:grpChg>
        <pc:picChg chg="del">
          <ac:chgData name="Sheetal Jain" userId="51c8f061-299c-44fe-993f-a386b901f7f1" providerId="ADAL" clId="{6C5E48DD-A079-4917-A260-1814319E325F}" dt="2020-10-13T03:28:48.403" v="120" actId="478"/>
          <ac:picMkLst>
            <pc:docMk/>
            <pc:sldMk cId="3755494897" sldId="287"/>
            <ac:picMk id="5" creationId="{D69F7EA4-F7B3-4C21-BA72-960CF85415AD}"/>
          </ac:picMkLst>
        </pc:picChg>
        <pc:picChg chg="del">
          <ac:chgData name="Sheetal Jain" userId="51c8f061-299c-44fe-993f-a386b901f7f1" providerId="ADAL" clId="{6C5E48DD-A079-4917-A260-1814319E325F}" dt="2020-10-13T03:28:47.270" v="119" actId="478"/>
          <ac:picMkLst>
            <pc:docMk/>
            <pc:sldMk cId="3755494897" sldId="287"/>
            <ac:picMk id="7" creationId="{13A262E6-830D-4D14-9327-5B443C65C8FA}"/>
          </ac:picMkLst>
        </pc:picChg>
        <pc:picChg chg="add mod topLvl">
          <ac:chgData name="Sheetal Jain" userId="51c8f061-299c-44fe-993f-a386b901f7f1" providerId="ADAL" clId="{6C5E48DD-A079-4917-A260-1814319E325F}" dt="2020-10-13T03:29:37.284" v="125" actId="165"/>
          <ac:picMkLst>
            <pc:docMk/>
            <pc:sldMk cId="3755494897" sldId="287"/>
            <ac:picMk id="1026" creationId="{04F254A5-461A-49A1-BFB2-D54F90C82345}"/>
          </ac:picMkLst>
        </pc:picChg>
        <pc:picChg chg="add mod topLvl">
          <ac:chgData name="Sheetal Jain" userId="51c8f061-299c-44fe-993f-a386b901f7f1" providerId="ADAL" clId="{6C5E48DD-A079-4917-A260-1814319E325F}" dt="2020-10-13T03:29:37.284" v="125" actId="165"/>
          <ac:picMkLst>
            <pc:docMk/>
            <pc:sldMk cId="3755494897" sldId="287"/>
            <ac:picMk id="1027" creationId="{4189652E-3820-49DD-A77A-99281F5ECBED}"/>
          </ac:picMkLst>
        </pc:picChg>
        <pc:cxnChg chg="mod">
          <ac:chgData name="Sheetal Jain" userId="51c8f061-299c-44fe-993f-a386b901f7f1" providerId="ADAL" clId="{6C5E48DD-A079-4917-A260-1814319E325F}" dt="2020-10-13T03:31:05.775" v="182" actId="1038"/>
          <ac:cxnSpMkLst>
            <pc:docMk/>
            <pc:sldMk cId="3755494897" sldId="287"/>
            <ac:cxnSpMk id="35" creationId="{00000000-0000-0000-0000-000000000000}"/>
          </ac:cxnSpMkLst>
        </pc:cxnChg>
        <pc:cxnChg chg="mod">
          <ac:chgData name="Sheetal Jain" userId="51c8f061-299c-44fe-993f-a386b901f7f1" providerId="ADAL" clId="{6C5E48DD-A079-4917-A260-1814319E325F}" dt="2020-10-13T03:31:26.252" v="187" actId="14100"/>
          <ac:cxnSpMkLst>
            <pc:docMk/>
            <pc:sldMk cId="3755494897" sldId="287"/>
            <ac:cxnSpMk id="39" creationId="{00000000-0000-0000-0000-000000000000}"/>
          </ac:cxnSpMkLst>
        </pc:cxnChg>
        <pc:cxnChg chg="mod">
          <ac:chgData name="Sheetal Jain" userId="51c8f061-299c-44fe-993f-a386b901f7f1" providerId="ADAL" clId="{6C5E48DD-A079-4917-A260-1814319E325F}" dt="2020-10-13T03:30:38.293" v="178" actId="14100"/>
          <ac:cxnSpMkLst>
            <pc:docMk/>
            <pc:sldMk cId="3755494897" sldId="287"/>
            <ac:cxnSpMk id="40" creationId="{BA5A519C-B9E3-44C5-BDD2-A68CB66B5A14}"/>
          </ac:cxnSpMkLst>
        </pc:cxnChg>
      </pc:sldChg>
      <pc:sldChg chg="modSp mod">
        <pc:chgData name="Sheetal Jain" userId="51c8f061-299c-44fe-993f-a386b901f7f1" providerId="ADAL" clId="{6C5E48DD-A079-4917-A260-1814319E325F}" dt="2020-10-06T08:53:54.771" v="41" actId="14100"/>
        <pc:sldMkLst>
          <pc:docMk/>
          <pc:sldMk cId="2912374024" sldId="294"/>
        </pc:sldMkLst>
        <pc:spChg chg="mod">
          <ac:chgData name="Sheetal Jain" userId="51c8f061-299c-44fe-993f-a386b901f7f1" providerId="ADAL" clId="{6C5E48DD-A079-4917-A260-1814319E325F}" dt="2020-10-06T08:53:09.633" v="11" actId="1038"/>
          <ac:spMkLst>
            <pc:docMk/>
            <pc:sldMk cId="2912374024" sldId="294"/>
            <ac:spMk id="10" creationId="{00000000-0000-0000-0000-000000000000}"/>
          </ac:spMkLst>
        </pc:spChg>
        <pc:graphicFrameChg chg="modGraphic">
          <ac:chgData name="Sheetal Jain" userId="51c8f061-299c-44fe-993f-a386b901f7f1" providerId="ADAL" clId="{6C5E48DD-A079-4917-A260-1814319E325F}" dt="2020-10-06T08:53:32.941" v="33" actId="114"/>
          <ac:graphicFrameMkLst>
            <pc:docMk/>
            <pc:sldMk cId="2912374024" sldId="294"/>
            <ac:graphicFrameMk id="6" creationId="{00000000-0000-0000-0000-000000000000}"/>
          </ac:graphicFrameMkLst>
        </pc:graphicFrameChg>
        <pc:cxnChg chg="mod">
          <ac:chgData name="Sheetal Jain" userId="51c8f061-299c-44fe-993f-a386b901f7f1" providerId="ADAL" clId="{6C5E48DD-A079-4917-A260-1814319E325F}" dt="2020-10-06T08:53:54.771" v="41" actId="14100"/>
          <ac:cxnSpMkLst>
            <pc:docMk/>
            <pc:sldMk cId="2912374024" sldId="294"/>
            <ac:cxnSpMk id="5" creationId="{00000000-0000-0000-0000-000000000000}"/>
          </ac:cxnSpMkLst>
        </pc:cxnChg>
        <pc:cxnChg chg="mod">
          <ac:chgData name="Sheetal Jain" userId="51c8f061-299c-44fe-993f-a386b901f7f1" providerId="ADAL" clId="{6C5E48DD-A079-4917-A260-1814319E325F}" dt="2020-10-06T08:53:48.903" v="40" actId="14100"/>
          <ac:cxnSpMkLst>
            <pc:docMk/>
            <pc:sldMk cId="2912374024" sldId="294"/>
            <ac:cxnSpMk id="13" creationId="{00000000-0000-0000-0000-000000000000}"/>
          </ac:cxnSpMkLst>
        </pc:cxnChg>
      </pc:sldChg>
      <pc:sldChg chg="addSp delSp modSp">
        <pc:chgData name="Sheetal Jain" userId="51c8f061-299c-44fe-993f-a386b901f7f1" providerId="ADAL" clId="{6C5E48DD-A079-4917-A260-1814319E325F}" dt="2020-10-13T03:33:10.326" v="199" actId="478"/>
        <pc:sldMkLst>
          <pc:docMk/>
          <pc:sldMk cId="4198874669" sldId="321"/>
        </pc:sldMkLst>
        <pc:picChg chg="add del mod">
          <ac:chgData name="Sheetal Jain" userId="51c8f061-299c-44fe-993f-a386b901f7f1" providerId="ADAL" clId="{6C5E48DD-A079-4917-A260-1814319E325F}" dt="2020-10-13T03:33:10.326" v="199" actId="478"/>
          <ac:picMkLst>
            <pc:docMk/>
            <pc:sldMk cId="4198874669" sldId="321"/>
            <ac:picMk id="2050" creationId="{4ED301DF-5465-4170-A154-7C78B0BC5BC8}"/>
          </ac:picMkLst>
        </pc:picChg>
      </pc:sldChg>
      <pc:sldMasterChg chg="modSp mod">
        <pc:chgData name="Sheetal Jain" userId="51c8f061-299c-44fe-993f-a386b901f7f1" providerId="ADAL" clId="{6C5E48DD-A079-4917-A260-1814319E325F}" dt="2020-10-06T08:52:17.741" v="1" actId="20577"/>
        <pc:sldMasterMkLst>
          <pc:docMk/>
          <pc:sldMasterMk cId="2769120201" sldId="2147483660"/>
        </pc:sldMasterMkLst>
        <pc:spChg chg="mod">
          <ac:chgData name="Sheetal Jain" userId="51c8f061-299c-44fe-993f-a386b901f7f1" providerId="ADAL" clId="{6C5E48DD-A079-4917-A260-1814319E325F}" dt="2020-10-06T08:52:17.741" v="1" actId="20577"/>
          <ac:spMkLst>
            <pc:docMk/>
            <pc:sldMasterMk cId="2769120201" sldId="2147483660"/>
            <ac:spMk id="15" creationId="{00000000-0000-0000-0000-000000000000}"/>
          </ac:spMkLst>
        </pc:sp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72CDD3-5859-43DB-BD75-0C3C30E3DE62}">
      <dgm:prSet phldrT="[Text]" custT="1"/>
      <dgm:spPr>
        <a:solidFill>
          <a:srgbClr val="DFE8F0"/>
        </a:solidFill>
        <a:ln>
          <a:noFill/>
        </a:ln>
      </dgm:spPr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>
              <a:solidFill>
                <a:srgbClr val="294071"/>
              </a:solidFill>
              <a:latin typeface="Cambria"/>
              <a:ea typeface="+mn-ea"/>
              <a:cs typeface="+mn-cs"/>
            </a:rPr>
            <a:t>Identify industry code based on the supplier’s business and product</a:t>
          </a:r>
        </a:p>
      </dgm:t>
    </dgm:pt>
    <dgm:pt modelId="{1D5B1F83-33A7-4298-BC11-2B1252AFAEA5}" type="parTrans" cxnId="{DDB5AD9A-40B0-48EF-AF2C-8CCDA330F7FE}">
      <dgm:prSet/>
      <dgm:spPr/>
      <dgm:t>
        <a:bodyPr/>
        <a:lstStyle/>
        <a:p>
          <a:endParaRPr lang="en-US"/>
        </a:p>
      </dgm:t>
    </dgm:pt>
    <dgm:pt modelId="{15E25BD4-1EBF-43C2-8885-DBF66B8429E1}" type="sibTrans" cxnId="{DDB5AD9A-40B0-48EF-AF2C-8CCDA330F7FE}">
      <dgm:prSet/>
      <dgm:spPr/>
      <dgm:t>
        <a:bodyPr/>
        <a:lstStyle/>
        <a:p>
          <a:endParaRPr lang="en-US"/>
        </a:p>
      </dgm:t>
    </dgm:pt>
    <dgm:pt modelId="{F2881FB1-6580-4F21-A283-BFAA6F91D5D2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000"/>
            <a:t>Step 2</a:t>
          </a:r>
        </a:p>
      </dgm:t>
    </dgm:pt>
    <dgm:pt modelId="{2D960FDD-BADA-480D-9043-497C56588AD3}" type="parTrans" cxnId="{4A31D641-1B5D-46D3-B685-0C4DC6EFE71B}">
      <dgm:prSet/>
      <dgm:spPr/>
      <dgm:t>
        <a:bodyPr/>
        <a:lstStyle/>
        <a:p>
          <a:endParaRPr lang="en-US"/>
        </a:p>
      </dgm:t>
    </dgm:pt>
    <dgm:pt modelId="{A5ABDC17-7AB5-4F0E-992A-F9343F5D74EB}" type="sibTrans" cxnId="{4A31D641-1B5D-46D3-B685-0C4DC6EFE71B}">
      <dgm:prSet/>
      <dgm:spPr/>
      <dgm:t>
        <a:bodyPr/>
        <a:lstStyle/>
        <a:p>
          <a:endParaRPr lang="en-US"/>
        </a:p>
      </dgm:t>
    </dgm:pt>
    <dgm:pt modelId="{D5197DDB-D5D2-499F-B255-CF7BB5AE2B43}">
      <dgm:prSet phldrT="[Text]" custT="1"/>
      <dgm:spPr>
        <a:ln>
          <a:noFill/>
        </a:ln>
      </dgm:spPr>
      <dgm:t>
        <a:bodyPr/>
        <a:lstStyle/>
        <a:p>
          <a:r>
            <a:rPr lang="en-US" sz="2000" b="1" kern="1200">
              <a:solidFill>
                <a:srgbClr val="294071"/>
              </a:solidFill>
              <a:latin typeface="Cambria"/>
              <a:ea typeface="+mn-ea"/>
              <a:cs typeface="+mn-cs"/>
            </a:rPr>
            <a:t>Identify data sources for financial and manufacturing information related to industry code</a:t>
          </a:r>
        </a:p>
      </dgm:t>
    </dgm:pt>
    <dgm:pt modelId="{B14A4DC9-F40A-4867-ADB8-4BA8A1F83766}" type="parTrans" cxnId="{3204ED53-15A0-4643-A582-021A785F1BA2}">
      <dgm:prSet/>
      <dgm:spPr/>
      <dgm:t>
        <a:bodyPr/>
        <a:lstStyle/>
        <a:p>
          <a:endParaRPr lang="en-US"/>
        </a:p>
      </dgm:t>
    </dgm:pt>
    <dgm:pt modelId="{29F2454A-2FA8-4B3A-AC63-4A0B9FD04A75}" type="sibTrans" cxnId="{3204ED53-15A0-4643-A582-021A785F1BA2}">
      <dgm:prSet/>
      <dgm:spPr/>
      <dgm:t>
        <a:bodyPr/>
        <a:lstStyle/>
        <a:p>
          <a:endParaRPr lang="en-US"/>
        </a:p>
      </dgm:t>
    </dgm:pt>
    <dgm:pt modelId="{6352CA33-6755-44BE-808F-400DA4CF80A7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000"/>
            <a:t>Step 3</a:t>
          </a:r>
        </a:p>
      </dgm:t>
    </dgm:pt>
    <dgm:pt modelId="{AEB59203-63BA-4A96-BADC-40BAEBD9AA40}" type="parTrans" cxnId="{82BAE5DD-3A79-4870-9019-1254385E0650}">
      <dgm:prSet/>
      <dgm:spPr/>
      <dgm:t>
        <a:bodyPr/>
        <a:lstStyle/>
        <a:p>
          <a:endParaRPr lang="en-US"/>
        </a:p>
      </dgm:t>
    </dgm:pt>
    <dgm:pt modelId="{AAB4CF73-4B9B-4AA0-9074-16C2D2AE00A1}" type="sibTrans" cxnId="{82BAE5DD-3A79-4870-9019-1254385E0650}">
      <dgm:prSet/>
      <dgm:spPr/>
      <dgm:t>
        <a:bodyPr/>
        <a:lstStyle/>
        <a:p>
          <a:endParaRPr lang="en-US"/>
        </a:p>
      </dgm:t>
    </dgm:pt>
    <dgm:pt modelId="{B4F1B46E-22B2-4721-950C-8704487586DC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000"/>
            <a:t>Step 1</a:t>
          </a:r>
        </a:p>
      </dgm:t>
    </dgm:pt>
    <dgm:pt modelId="{A7E2530A-34E2-4E9F-BC78-8920BA140C41}" type="sibTrans" cxnId="{2C8317B2-2EBB-4589-86EA-C77B3B6E81AA}">
      <dgm:prSet/>
      <dgm:spPr/>
      <dgm:t>
        <a:bodyPr/>
        <a:lstStyle/>
        <a:p>
          <a:endParaRPr lang="en-US"/>
        </a:p>
      </dgm:t>
    </dgm:pt>
    <dgm:pt modelId="{E8A66543-CC4D-4785-A93E-5B125E09F826}" type="parTrans" cxnId="{2C8317B2-2EBB-4589-86EA-C77B3B6E81AA}">
      <dgm:prSet/>
      <dgm:spPr/>
      <dgm:t>
        <a:bodyPr/>
        <a:lstStyle/>
        <a:p>
          <a:endParaRPr lang="en-US"/>
        </a:p>
      </dgm:t>
    </dgm:pt>
    <dgm:pt modelId="{9614A323-64B1-4077-A841-022051EC749A}">
      <dgm:prSet phldrT="[Text]" custT="1"/>
      <dgm:spPr>
        <a:ln>
          <a:noFill/>
        </a:ln>
      </dgm:spPr>
      <dgm:t>
        <a:bodyPr/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2000" b="1" kern="1200">
            <a:solidFill>
              <a:srgbClr val="294071"/>
            </a:solidFill>
            <a:latin typeface="Cambria"/>
            <a:ea typeface="+mn-ea"/>
            <a:cs typeface="+mn-cs"/>
          </a:endParaRPr>
        </a:p>
      </dgm:t>
    </dgm:pt>
    <dgm:pt modelId="{FEC2A79F-8857-403A-A738-E8CE75C965E2}" type="sibTrans" cxnId="{FC7BD086-74EA-4D6C-9657-E916D355F209}">
      <dgm:prSet/>
      <dgm:spPr/>
      <dgm:t>
        <a:bodyPr/>
        <a:lstStyle/>
        <a:p>
          <a:endParaRPr lang="en-US"/>
        </a:p>
      </dgm:t>
    </dgm:pt>
    <dgm:pt modelId="{E5F6BCBD-B84E-4018-BE9E-BF57FF3B4B36}" type="parTrans" cxnId="{FC7BD086-74EA-4D6C-9657-E916D355F209}">
      <dgm:prSet/>
      <dgm:spPr/>
      <dgm:t>
        <a:bodyPr/>
        <a:lstStyle/>
        <a:p>
          <a:endParaRPr lang="en-US"/>
        </a:p>
      </dgm:t>
    </dgm:pt>
    <dgm:pt modelId="{2C44DBFD-EB2E-4AA3-AEC2-E8D38FC783AD}">
      <dgm:prSet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>
              <a:solidFill>
                <a:srgbClr val="294071"/>
              </a:solidFill>
              <a:latin typeface="Cambria"/>
              <a:ea typeface="+mn-ea"/>
              <a:cs typeface="+mn-cs"/>
            </a:rPr>
            <a:t>Use industry data to calculate ratios for DM, DL, MOH, COGS, GSA &amp; PBT</a:t>
          </a:r>
        </a:p>
      </dgm:t>
    </dgm:pt>
    <dgm:pt modelId="{6BD8316D-8F54-4558-A59C-BA20C119D6F4}" type="parTrans" cxnId="{BDD8107D-5872-45E4-B969-FE6AB340507F}">
      <dgm:prSet/>
      <dgm:spPr/>
      <dgm:t>
        <a:bodyPr/>
        <a:lstStyle/>
        <a:p>
          <a:endParaRPr lang="en-US"/>
        </a:p>
      </dgm:t>
    </dgm:pt>
    <dgm:pt modelId="{DD69DCD0-0B27-4BEA-9A6B-ADBCEDEFAAD5}" type="sibTrans" cxnId="{BDD8107D-5872-45E4-B969-FE6AB340507F}">
      <dgm:prSet/>
      <dgm:spPr/>
      <dgm:t>
        <a:bodyPr/>
        <a:lstStyle/>
        <a:p>
          <a:endParaRPr lang="en-US"/>
        </a:p>
      </dgm:t>
    </dgm:pt>
    <dgm:pt modelId="{63A580CE-5140-4AC1-B88E-97938524B8F2}" type="pres">
      <dgm:prSet presAssocID="{00C18FBF-3FF5-4C16-97CF-AF03740D7AB6}" presName="Name0" presStyleCnt="0">
        <dgm:presLayoutVars>
          <dgm:dir/>
          <dgm:animLvl val="lvl"/>
          <dgm:resizeHandles val="exact"/>
        </dgm:presLayoutVars>
      </dgm:prSet>
      <dgm:spPr/>
    </dgm:pt>
    <dgm:pt modelId="{12031DAE-5E2E-4F47-9AF9-0A41C3382A60}" type="pres">
      <dgm:prSet presAssocID="{B4F1B46E-22B2-4721-950C-8704487586DC}" presName="linNode" presStyleCnt="0"/>
      <dgm:spPr/>
    </dgm:pt>
    <dgm:pt modelId="{79B8FC0C-79CB-4C19-8E0D-2B6A33327750}" type="pres">
      <dgm:prSet presAssocID="{B4F1B46E-22B2-4721-950C-8704487586DC}" presName="parentText" presStyleLbl="node1" presStyleIdx="0" presStyleCnt="3" custScaleX="40097">
        <dgm:presLayoutVars>
          <dgm:chMax val="1"/>
          <dgm:bulletEnabled val="1"/>
        </dgm:presLayoutVars>
      </dgm:prSet>
      <dgm:spPr/>
    </dgm:pt>
    <dgm:pt modelId="{11F5BF76-220E-49DB-A754-25CDFEDCFD30}" type="pres">
      <dgm:prSet presAssocID="{B4F1B46E-22B2-4721-950C-8704487586DC}" presName="descendantText" presStyleLbl="alignAccFollowNode1" presStyleIdx="0" presStyleCnt="3" custScaleX="130270">
        <dgm:presLayoutVars>
          <dgm:bulletEnabled val="1"/>
        </dgm:presLayoutVars>
      </dgm:prSet>
      <dgm:spPr/>
    </dgm:pt>
    <dgm:pt modelId="{8247F90F-EBBD-4364-BE30-FF1A4D54BE94}" type="pres">
      <dgm:prSet presAssocID="{A7E2530A-34E2-4E9F-BC78-8920BA140C41}" presName="sp" presStyleCnt="0"/>
      <dgm:spPr/>
    </dgm:pt>
    <dgm:pt modelId="{977B95BB-1DE7-40D3-A333-5E40B1479482}" type="pres">
      <dgm:prSet presAssocID="{F2881FB1-6580-4F21-A283-BFAA6F91D5D2}" presName="linNode" presStyleCnt="0"/>
      <dgm:spPr/>
    </dgm:pt>
    <dgm:pt modelId="{61BA391A-C1A3-4C26-9905-BCC679A8D46D}" type="pres">
      <dgm:prSet presAssocID="{F2881FB1-6580-4F21-A283-BFAA6F91D5D2}" presName="parentText" presStyleLbl="node1" presStyleIdx="1" presStyleCnt="3" custScaleX="40097">
        <dgm:presLayoutVars>
          <dgm:chMax val="1"/>
          <dgm:bulletEnabled val="1"/>
        </dgm:presLayoutVars>
      </dgm:prSet>
      <dgm:spPr/>
    </dgm:pt>
    <dgm:pt modelId="{7DFE7FB1-56C2-4FE8-977E-803EFEB20831}" type="pres">
      <dgm:prSet presAssocID="{F2881FB1-6580-4F21-A283-BFAA6F91D5D2}" presName="descendantText" presStyleLbl="alignAccFollowNode1" presStyleIdx="1" presStyleCnt="3" custScaleX="130270">
        <dgm:presLayoutVars>
          <dgm:bulletEnabled val="1"/>
        </dgm:presLayoutVars>
      </dgm:prSet>
      <dgm:spPr/>
    </dgm:pt>
    <dgm:pt modelId="{E7C6123D-2FF3-4C04-94B4-09E92A2D906D}" type="pres">
      <dgm:prSet presAssocID="{A5ABDC17-7AB5-4F0E-992A-F9343F5D74EB}" presName="sp" presStyleCnt="0"/>
      <dgm:spPr/>
    </dgm:pt>
    <dgm:pt modelId="{EEEF210A-895F-4647-8AD9-D8AA3E7F08D7}" type="pres">
      <dgm:prSet presAssocID="{6352CA33-6755-44BE-808F-400DA4CF80A7}" presName="linNode" presStyleCnt="0"/>
      <dgm:spPr/>
    </dgm:pt>
    <dgm:pt modelId="{EA80A3C2-62BE-4159-AEC0-45C90F1FC31D}" type="pres">
      <dgm:prSet presAssocID="{6352CA33-6755-44BE-808F-400DA4CF80A7}" presName="parentText" presStyleLbl="node1" presStyleIdx="2" presStyleCnt="3" custScaleX="40097">
        <dgm:presLayoutVars>
          <dgm:chMax val="1"/>
          <dgm:bulletEnabled val="1"/>
        </dgm:presLayoutVars>
      </dgm:prSet>
      <dgm:spPr/>
    </dgm:pt>
    <dgm:pt modelId="{A60520D8-37DB-4FB8-BD82-6A2EB5B7DB22}" type="pres">
      <dgm:prSet presAssocID="{6352CA33-6755-44BE-808F-400DA4CF80A7}" presName="descendantText" presStyleLbl="alignAccFollowNode1" presStyleIdx="2" presStyleCnt="3" custScaleX="130270">
        <dgm:presLayoutVars>
          <dgm:bulletEnabled val="1"/>
        </dgm:presLayoutVars>
      </dgm:prSet>
      <dgm:spPr/>
    </dgm:pt>
  </dgm:ptLst>
  <dgm:cxnLst>
    <dgm:cxn modelId="{59104618-18BA-4A45-858E-2823A2CFBBCD}" type="presOf" srcId="{9D72CDD3-5859-43DB-BD75-0C3C30E3DE62}" destId="{11F5BF76-220E-49DB-A754-25CDFEDCFD30}" srcOrd="0" destOrd="0" presId="urn:microsoft.com/office/officeart/2005/8/layout/vList5"/>
    <dgm:cxn modelId="{F078A718-5939-408F-B558-8FBCB6BFA3C9}" type="presOf" srcId="{9614A323-64B1-4077-A841-022051EC749A}" destId="{A60520D8-37DB-4FB8-BD82-6A2EB5B7DB22}" srcOrd="0" destOrd="0" presId="urn:microsoft.com/office/officeart/2005/8/layout/vList5"/>
    <dgm:cxn modelId="{8589941A-AE24-4371-BB9D-4FB256450AB9}" type="presOf" srcId="{B4F1B46E-22B2-4721-950C-8704487586DC}" destId="{79B8FC0C-79CB-4C19-8E0D-2B6A33327750}" srcOrd="0" destOrd="0" presId="urn:microsoft.com/office/officeart/2005/8/layout/vList5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709EE66E-4B10-4A72-9824-C0B44B5288B5}" type="presOf" srcId="{F2881FB1-6580-4F21-A283-BFAA6F91D5D2}" destId="{61BA391A-C1A3-4C26-9905-BCC679A8D46D}" srcOrd="0" destOrd="0" presId="urn:microsoft.com/office/officeart/2005/8/layout/vList5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BDD8107D-5872-45E4-B969-FE6AB340507F}" srcId="{6352CA33-6755-44BE-808F-400DA4CF80A7}" destId="{2C44DBFD-EB2E-4AA3-AEC2-E8D38FC783AD}" srcOrd="1" destOrd="0" parTransId="{6BD8316D-8F54-4558-A59C-BA20C119D6F4}" sibTransId="{DD69DCD0-0B27-4BEA-9A6B-ADBCEDEFAAD5}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12D216B2-1997-4E34-A301-33A569345F0C}" type="presOf" srcId="{6352CA33-6755-44BE-808F-400DA4CF80A7}" destId="{EA80A3C2-62BE-4159-AEC0-45C90F1FC31D}" srcOrd="0" destOrd="0" presId="urn:microsoft.com/office/officeart/2005/8/layout/vList5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2BC70AC9-0A4C-4D3D-B3B6-A440A4B5C471}" type="presOf" srcId="{2C44DBFD-EB2E-4AA3-AEC2-E8D38FC783AD}" destId="{A60520D8-37DB-4FB8-BD82-6A2EB5B7DB22}" srcOrd="0" destOrd="1" presId="urn:microsoft.com/office/officeart/2005/8/layout/vList5"/>
    <dgm:cxn modelId="{F003E6CD-42C5-43EB-9734-E0FBB9A23ECB}" type="presOf" srcId="{D5197DDB-D5D2-499F-B255-CF7BB5AE2B43}" destId="{7DFE7FB1-56C2-4FE8-977E-803EFEB20831}" srcOrd="0" destOrd="0" presId="urn:microsoft.com/office/officeart/2005/8/layout/vList5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B2F2CEEC-C365-46BA-814B-03971D0E2599}" type="presOf" srcId="{00C18FBF-3FF5-4C16-97CF-AF03740D7AB6}" destId="{63A580CE-5140-4AC1-B88E-97938524B8F2}" srcOrd="0" destOrd="0" presId="urn:microsoft.com/office/officeart/2005/8/layout/vList5"/>
    <dgm:cxn modelId="{FFFE8660-8FF3-4322-AEEF-D7B3250BD0D3}" type="presParOf" srcId="{63A580CE-5140-4AC1-B88E-97938524B8F2}" destId="{12031DAE-5E2E-4F47-9AF9-0A41C3382A60}" srcOrd="0" destOrd="0" presId="urn:microsoft.com/office/officeart/2005/8/layout/vList5"/>
    <dgm:cxn modelId="{F1E09D16-7F0E-4D40-A5A8-64E6E947771E}" type="presParOf" srcId="{12031DAE-5E2E-4F47-9AF9-0A41C3382A60}" destId="{79B8FC0C-79CB-4C19-8E0D-2B6A33327750}" srcOrd="0" destOrd="0" presId="urn:microsoft.com/office/officeart/2005/8/layout/vList5"/>
    <dgm:cxn modelId="{BA7853C4-C1B0-4232-ADB0-0BA8CD55EC72}" type="presParOf" srcId="{12031DAE-5E2E-4F47-9AF9-0A41C3382A60}" destId="{11F5BF76-220E-49DB-A754-25CDFEDCFD30}" srcOrd="1" destOrd="0" presId="urn:microsoft.com/office/officeart/2005/8/layout/vList5"/>
    <dgm:cxn modelId="{02A51626-73D0-48CD-881E-5489488EE29A}" type="presParOf" srcId="{63A580CE-5140-4AC1-B88E-97938524B8F2}" destId="{8247F90F-EBBD-4364-BE30-FF1A4D54BE94}" srcOrd="1" destOrd="0" presId="urn:microsoft.com/office/officeart/2005/8/layout/vList5"/>
    <dgm:cxn modelId="{302FCAF9-FBFE-4317-9C8E-EB575D1356BC}" type="presParOf" srcId="{63A580CE-5140-4AC1-B88E-97938524B8F2}" destId="{977B95BB-1DE7-40D3-A333-5E40B1479482}" srcOrd="2" destOrd="0" presId="urn:microsoft.com/office/officeart/2005/8/layout/vList5"/>
    <dgm:cxn modelId="{FC7B32B5-ADE7-4B0D-A86D-9427C51D1C21}" type="presParOf" srcId="{977B95BB-1DE7-40D3-A333-5E40B1479482}" destId="{61BA391A-C1A3-4C26-9905-BCC679A8D46D}" srcOrd="0" destOrd="0" presId="urn:microsoft.com/office/officeart/2005/8/layout/vList5"/>
    <dgm:cxn modelId="{C0ABD3AF-30DE-4AF4-AA51-5216CA6FF382}" type="presParOf" srcId="{977B95BB-1DE7-40D3-A333-5E40B1479482}" destId="{7DFE7FB1-56C2-4FE8-977E-803EFEB20831}" srcOrd="1" destOrd="0" presId="urn:microsoft.com/office/officeart/2005/8/layout/vList5"/>
    <dgm:cxn modelId="{A609B981-6BA2-4F02-B383-0DC8B0B63967}" type="presParOf" srcId="{63A580CE-5140-4AC1-B88E-97938524B8F2}" destId="{E7C6123D-2FF3-4C04-94B4-09E92A2D906D}" srcOrd="3" destOrd="0" presId="urn:microsoft.com/office/officeart/2005/8/layout/vList5"/>
    <dgm:cxn modelId="{F301FB44-076B-422E-AA6C-1107C2783E68}" type="presParOf" srcId="{63A580CE-5140-4AC1-B88E-97938524B8F2}" destId="{EEEF210A-895F-4647-8AD9-D8AA3E7F08D7}" srcOrd="4" destOrd="0" presId="urn:microsoft.com/office/officeart/2005/8/layout/vList5"/>
    <dgm:cxn modelId="{17ACE57E-87D0-4F27-B6F3-CDDFD69890F2}" type="presParOf" srcId="{EEEF210A-895F-4647-8AD9-D8AA3E7F08D7}" destId="{EA80A3C2-62BE-4159-AEC0-45C90F1FC31D}" srcOrd="0" destOrd="0" presId="urn:microsoft.com/office/officeart/2005/8/layout/vList5"/>
    <dgm:cxn modelId="{94700F41-2B74-4211-AE3B-5CFD8D9D191D}" type="presParOf" srcId="{EEEF210A-895F-4647-8AD9-D8AA3E7F08D7}" destId="{A60520D8-37DB-4FB8-BD82-6A2EB5B7DB22}" srcOrd="1" destOrd="0" presId="urn:microsoft.com/office/officeart/2005/8/layout/vList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5BF76-220E-49DB-A754-25CDFEDCFD30}">
      <dsp:nvSpPr>
        <dsp:cNvPr id="0" name=""/>
        <dsp:cNvSpPr/>
      </dsp:nvSpPr>
      <dsp:spPr>
        <a:xfrm rot="5400000">
          <a:off x="5230289" y="-3512273"/>
          <a:ext cx="1135929" cy="8448761"/>
        </a:xfrm>
        <a:prstGeom prst="round2SameRect">
          <a:avLst/>
        </a:prstGeom>
        <a:solidFill>
          <a:srgbClr val="DFE8F0"/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>
              <a:solidFill>
                <a:srgbClr val="294071"/>
              </a:solidFill>
              <a:latin typeface="Cambria"/>
              <a:ea typeface="+mn-ea"/>
              <a:cs typeface="+mn-cs"/>
            </a:rPr>
            <a:t>Identify industry code based on the supplier’s business and product</a:t>
          </a:r>
        </a:p>
      </dsp:txBody>
      <dsp:txXfrm rot="-5400000">
        <a:off x="1573874" y="199593"/>
        <a:ext cx="8393310" cy="1025027"/>
      </dsp:txXfrm>
    </dsp:sp>
    <dsp:sp modelId="{79B8FC0C-79CB-4C19-8E0D-2B6A33327750}">
      <dsp:nvSpPr>
        <dsp:cNvPr id="0" name=""/>
        <dsp:cNvSpPr/>
      </dsp:nvSpPr>
      <dsp:spPr>
        <a:xfrm>
          <a:off x="111079" y="2151"/>
          <a:ext cx="1462793" cy="1419911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Step 1</a:t>
          </a:r>
        </a:p>
      </dsp:txBody>
      <dsp:txXfrm>
        <a:off x="180393" y="71465"/>
        <a:ext cx="1324165" cy="1281283"/>
      </dsp:txXfrm>
    </dsp:sp>
    <dsp:sp modelId="{7DFE7FB1-56C2-4FE8-977E-803EFEB20831}">
      <dsp:nvSpPr>
        <dsp:cNvPr id="0" name=""/>
        <dsp:cNvSpPr/>
      </dsp:nvSpPr>
      <dsp:spPr>
        <a:xfrm rot="5400000">
          <a:off x="5230289" y="-2021366"/>
          <a:ext cx="1135929" cy="84487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>
              <a:solidFill>
                <a:srgbClr val="294071"/>
              </a:solidFill>
              <a:latin typeface="Cambria"/>
              <a:ea typeface="+mn-ea"/>
              <a:cs typeface="+mn-cs"/>
            </a:rPr>
            <a:t>Identify data sources for financial and manufacturing information related to industry code</a:t>
          </a:r>
        </a:p>
      </dsp:txBody>
      <dsp:txXfrm rot="-5400000">
        <a:off x="1573874" y="1690500"/>
        <a:ext cx="8393310" cy="1025027"/>
      </dsp:txXfrm>
    </dsp:sp>
    <dsp:sp modelId="{61BA391A-C1A3-4C26-9905-BCC679A8D46D}">
      <dsp:nvSpPr>
        <dsp:cNvPr id="0" name=""/>
        <dsp:cNvSpPr/>
      </dsp:nvSpPr>
      <dsp:spPr>
        <a:xfrm>
          <a:off x="111079" y="1493058"/>
          <a:ext cx="1462793" cy="1419911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Step 2</a:t>
          </a:r>
        </a:p>
      </dsp:txBody>
      <dsp:txXfrm>
        <a:off x="180393" y="1562372"/>
        <a:ext cx="1324165" cy="1281283"/>
      </dsp:txXfrm>
    </dsp:sp>
    <dsp:sp modelId="{A60520D8-37DB-4FB8-BD82-6A2EB5B7DB22}">
      <dsp:nvSpPr>
        <dsp:cNvPr id="0" name=""/>
        <dsp:cNvSpPr/>
      </dsp:nvSpPr>
      <dsp:spPr>
        <a:xfrm rot="5400000">
          <a:off x="5230289" y="-530459"/>
          <a:ext cx="1135929" cy="84487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b="1" kern="1200">
            <a:solidFill>
              <a:srgbClr val="294071"/>
            </a:solidFill>
            <a:latin typeface="Cambria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>
              <a:solidFill>
                <a:srgbClr val="294071"/>
              </a:solidFill>
              <a:latin typeface="Cambria"/>
              <a:ea typeface="+mn-ea"/>
              <a:cs typeface="+mn-cs"/>
            </a:rPr>
            <a:t>Use industry data to calculate ratios for DM, DL, MOH, COGS, GSA &amp; PBT</a:t>
          </a:r>
        </a:p>
      </dsp:txBody>
      <dsp:txXfrm rot="-5400000">
        <a:off x="1573874" y="3181407"/>
        <a:ext cx="8393310" cy="1025027"/>
      </dsp:txXfrm>
    </dsp:sp>
    <dsp:sp modelId="{EA80A3C2-62BE-4159-AEC0-45C90F1FC31D}">
      <dsp:nvSpPr>
        <dsp:cNvPr id="0" name=""/>
        <dsp:cNvSpPr/>
      </dsp:nvSpPr>
      <dsp:spPr>
        <a:xfrm>
          <a:off x="111079" y="2983965"/>
          <a:ext cx="1462793" cy="1419911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Step 3</a:t>
          </a:r>
        </a:p>
      </dsp:txBody>
      <dsp:txXfrm>
        <a:off x="180393" y="3053279"/>
        <a:ext cx="1324165" cy="12812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F4477-4A35-44A5-BA0E-DE2BD67E47EC}" type="datetimeFigureOut">
              <a:rPr lang="en-IN" smtClean="0"/>
              <a:t>19-11-2020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9400" y="685800"/>
            <a:ext cx="6299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F0908-C254-4E0E-9319-4E377DCC3B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8472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F0908-C254-4E0E-9319-4E377DCC3B33}" type="slidenum">
              <a:rPr lang="en-IN" smtClean="0">
                <a:solidFill>
                  <a:prstClr val="black"/>
                </a:solidFill>
              </a:rPr>
              <a:pPr/>
              <a:t>7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322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Korea-</a:t>
            </a:r>
          </a:p>
          <a:p>
            <a:endParaRPr lang="en-US"/>
          </a:p>
          <a:p>
            <a:r>
              <a:rPr lang="en-US"/>
              <a:t>Basic Metal Manufacturing</a:t>
            </a:r>
          </a:p>
          <a:p>
            <a:r>
              <a:rPr lang="en-US"/>
              <a:t>COGS 116,108,609</a:t>
            </a:r>
          </a:p>
          <a:p>
            <a:r>
              <a:rPr lang="en-US"/>
              <a:t>DM 79,607,506</a:t>
            </a:r>
          </a:p>
          <a:p>
            <a:endParaRPr lang="en-US"/>
          </a:p>
          <a:p>
            <a:r>
              <a:rPr lang="en-US"/>
              <a:t>DM/COGS=68%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F0908-C254-4E0E-9319-4E377DCC3B33}" type="slidenum">
              <a:rPr lang="en-IN" smtClean="0">
                <a:solidFill>
                  <a:prstClr val="black"/>
                </a:solidFill>
              </a:rPr>
              <a:pPr/>
              <a:t>8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18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F0908-C254-4E0E-9319-4E377DCC3B33}" type="slidenum">
              <a:rPr lang="en-IN" smtClean="0">
                <a:solidFill>
                  <a:prstClr val="black"/>
                </a:solidFill>
              </a:rPr>
              <a:pPr/>
              <a:t>9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1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611345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45118" y="1752602"/>
            <a:ext cx="10711339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400" b="1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45118" y="3611607"/>
            <a:ext cx="10711339" cy="1199704"/>
          </a:xfrm>
        </p:spPr>
        <p:txBody>
          <a:bodyPr lIns="45720" rIns="45720">
            <a:normAutofit/>
          </a:bodyPr>
          <a:lstStyle>
            <a:lvl1pPr marL="0" marR="64008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2325605" y="4953000"/>
            <a:ext cx="10275971" cy="4881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846" y="5237744"/>
            <a:ext cx="12552730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4993890"/>
            <a:ext cx="12601575" cy="18641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F314D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rnd" cmpd="thickThin" algn="ctr">
            <a:solidFill>
              <a:srgbClr val="0F314D"/>
            </a:solidFill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8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624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039" y="1219201"/>
            <a:ext cx="11341418" cy="4525963"/>
          </a:xfrm>
        </p:spPr>
        <p:txBody>
          <a:bodyPr>
            <a:normAutofit/>
          </a:bodyPr>
          <a:lstStyle>
            <a:lvl1pPr>
              <a:buSzPct val="100000"/>
              <a:buFont typeface="Wingdings" pitchFamily="2" charset="2"/>
              <a:buChar char="§"/>
              <a:defRPr sz="1800"/>
            </a:lvl1pPr>
            <a:lvl2pPr marL="736092" indent="-342900">
              <a:buSzPct val="100000"/>
              <a:buFont typeface="Wingdings" pitchFamily="2" charset="2"/>
              <a:buChar char="§"/>
              <a:defRPr sz="1800"/>
            </a:lvl2pPr>
            <a:lvl3pPr marL="973836" indent="-342900"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/>
            </a:lvl3pPr>
            <a:lvl4pPr>
              <a:buSzPct val="100000"/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4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876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7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/>
              <a:t>Chapter 1 – Country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8936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Subtitle 1</a:t>
            </a:r>
          </a:p>
          <a:p>
            <a:pPr lvl="0" eaLnBrk="1" latinLnBrk="0" hangingPunct="1"/>
            <a:r>
              <a:rPr kumimoji="0" lang="en-US"/>
              <a:t>Subtitle 2</a:t>
            </a:r>
          </a:p>
          <a:p>
            <a:pPr lvl="0" eaLnBrk="1" latinLnBrk="0" hangingPunct="1"/>
            <a:r>
              <a:rPr kumimoji="0" lang="en-US"/>
              <a:t>Subtitle 3</a:t>
            </a:r>
          </a:p>
          <a:p>
            <a:pPr lvl="0" eaLnBrk="1" latinLnBrk="0" hangingPunct="1"/>
            <a:r>
              <a:rPr kumimoji="0" lang="en-US"/>
              <a:t>Subtitle 4</a:t>
            </a:r>
          </a:p>
          <a:p>
            <a:pPr lvl="0" eaLnBrk="1" latinLnBrk="0" hangingPunct="1"/>
            <a:endParaRPr kumimoji="0"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rgbClr val="00BC5E"/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459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/>
              <a:t>Chapter 1 – Country Overview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9317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Subtitle 1</a:t>
            </a:r>
          </a:p>
          <a:p>
            <a:pPr lvl="0" eaLnBrk="1" latinLnBrk="0" hangingPunct="1"/>
            <a:r>
              <a:rPr kumimoji="0" lang="en-US"/>
              <a:t>Subtitle 2</a:t>
            </a:r>
          </a:p>
          <a:p>
            <a:pPr lvl="0" eaLnBrk="1" latinLnBrk="0" hangingPunct="1"/>
            <a:r>
              <a:rPr kumimoji="0" lang="en-US"/>
              <a:t>Subtitle 3</a:t>
            </a:r>
          </a:p>
          <a:p>
            <a:pPr lvl="0" eaLnBrk="1" latinLnBrk="0" hangingPunct="1"/>
            <a:r>
              <a:rPr kumimoji="0" lang="en-US"/>
              <a:t>Subtitle 4</a:t>
            </a:r>
          </a:p>
          <a:p>
            <a:pPr lvl="0" eaLnBrk="1" latinLnBrk="0" hangingPunct="1"/>
            <a:endParaRPr kumimoji="0" lang="en-US"/>
          </a:p>
        </p:txBody>
      </p:sp>
      <p:sp>
        <p:nvSpPr>
          <p:cNvPr id="23" name="Chevron 22"/>
          <p:cNvSpPr/>
          <p:nvPr userDrawn="1"/>
        </p:nvSpPr>
        <p:spPr>
          <a:xfrm>
            <a:off x="5943743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Chevron 23"/>
          <p:cNvSpPr/>
          <p:nvPr userDrawn="1"/>
        </p:nvSpPr>
        <p:spPr>
          <a:xfrm>
            <a:off x="5686838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6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5039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788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22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407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423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" y="6248400"/>
            <a:ext cx="731153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 userDrawn="1"/>
        </p:nvSpPr>
        <p:spPr>
          <a:xfrm>
            <a:off x="-31762" y="6443990"/>
            <a:ext cx="6687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>
                <a:solidFill>
                  <a:prstClr val="white"/>
                </a:solidFill>
              </a:rPr>
              <a:t>© 2020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30079" y="1570037"/>
            <a:ext cx="11341418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7700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2" name="Rectangle 11"/>
          <p:cNvSpPr/>
          <p:nvPr userDrawn="1"/>
        </p:nvSpPr>
        <p:spPr>
          <a:xfrm>
            <a:off x="0" y="914400"/>
            <a:ext cx="12601575" cy="45720"/>
          </a:xfrm>
          <a:prstGeom prst="rect">
            <a:avLst/>
          </a:prstGeom>
          <a:gradFill>
            <a:gsLst>
              <a:gs pos="29000">
                <a:srgbClr val="294071"/>
              </a:gs>
              <a:gs pos="52000">
                <a:schemeClr val="accent1">
                  <a:lumMod val="60000"/>
                  <a:lumOff val="40000"/>
                </a:schemeClr>
              </a:gs>
              <a:gs pos="40000">
                <a:schemeClr val="tx2">
                  <a:lumMod val="60000"/>
                  <a:lumOff val="40000"/>
                </a:schemeClr>
              </a:gs>
              <a:gs pos="92000">
                <a:srgbClr val="29407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2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rgbClr val="29407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Wingdings" pitchFamily="2" charset="2"/>
        <a:buChar char="§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1"/>
        </a:buClr>
        <a:buSzPct val="100000"/>
        <a:buFont typeface="Wingdings" pitchFamily="2" charset="2"/>
        <a:buChar char="§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1"/>
        </a:buClr>
        <a:buSzPct val="90000"/>
        <a:buFont typeface="Wingdings" pitchFamily="2" charset="2"/>
        <a:buChar char="§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1"/>
        </a:buClr>
        <a:buSzPct val="80000"/>
        <a:buFont typeface="Wingdings" pitchFamily="2" charset="2"/>
        <a:buChar char="§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s.gov.cn/tjsj/ndsj/2019/indexeh.ht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stats.gov.cn/tjsj/ndsj/2019/indexeh.ht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</a:t>
            </a:fld>
            <a:endParaRPr lang="en-IN"/>
          </a:p>
        </p:txBody>
      </p:sp>
      <p:graphicFrame>
        <p:nvGraphicFramePr>
          <p:cNvPr id="6" name="Content Placeholder 3" descr="Stacked List" title="SmartArt"/>
          <p:cNvGraphicFramePr>
            <a:graphicFrameLocks noGrp="1"/>
          </p:cNvGraphicFramePr>
          <p:nvPr>
            <p:ph idx="1"/>
          </p:nvPr>
        </p:nvGraphicFramePr>
        <p:xfrm>
          <a:off x="1347787" y="1447800"/>
          <a:ext cx="10133714" cy="4406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2"/>
          <p:cNvSpPr txBox="1">
            <a:spLocks/>
          </p:cNvSpPr>
          <p:nvPr/>
        </p:nvSpPr>
        <p:spPr>
          <a:xfrm>
            <a:off x="509587" y="381000"/>
            <a:ext cx="11341418" cy="520456"/>
          </a:xfrm>
          <a:prstGeom prst="rect">
            <a:avLst/>
          </a:prstGeom>
        </p:spPr>
        <p:txBody>
          <a:bodyPr rtlCol="0"/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solidFill>
                  <a:srgbClr val="29407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  <a:extLst/>
          </a:lstStyle>
          <a:p>
            <a:r>
              <a:rPr lang="en-US" sz="2800"/>
              <a:t>How to build an Industry Cost Profile (ICP) for a product in China</a:t>
            </a:r>
          </a:p>
        </p:txBody>
      </p:sp>
    </p:spTree>
    <p:extLst>
      <p:ext uri="{BB962C8B-B14F-4D97-AF65-F5344CB8AC3E}">
        <p14:creationId xmlns:p14="http://schemas.microsoft.com/office/powerpoint/2010/main" val="624710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62187" y="2286000"/>
            <a:ext cx="8382000" cy="34290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Present all your calculated ratios in the cost breakdown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10</a:t>
            </a:fld>
            <a:endParaRPr lang="en-IN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087884"/>
              </p:ext>
            </p:extLst>
          </p:nvPr>
        </p:nvGraphicFramePr>
        <p:xfrm>
          <a:off x="2490787" y="2514600"/>
          <a:ext cx="7207249" cy="2857500"/>
        </p:xfrm>
        <a:graphic>
          <a:graphicData uri="http://schemas.openxmlformats.org/drawingml/2006/table">
            <a:tbl>
              <a:tblPr/>
              <a:tblGrid>
                <a:gridCol w="204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7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4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Direct Material (DM)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48.5%</a:t>
                      </a:r>
                      <a:endParaRPr lang="en-US" sz="1800" b="0" i="1" u="none" strike="noStrike">
                        <a:solidFill>
                          <a:srgbClr val="2940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Direct Labor (DL)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 4.9%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Manufacturing Overhead (MOH)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34.2%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Cost of Goods Sold (COGS)</a:t>
                      </a:r>
                    </a:p>
                  </a:txBody>
                  <a:tcPr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87.6%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GSA &amp; Other </a:t>
                      </a:r>
                      <a:r>
                        <a:rPr kumimoji="0" lang="en-US" sz="1800" b="0" i="0" u="none" strike="noStrike" kern="120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Expenses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baseline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7.8</a:t>
                      </a:r>
                      <a:r>
                        <a:rPr lang="en-US" sz="1800" b="0" i="0" u="none" strike="noStrike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Profit Before Tax (PBT)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</a:t>
                      </a:r>
                      <a:r>
                        <a:rPr lang="en-US" sz="1800" b="0" i="0" u="none" strike="noStrike" baseline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4.6</a:t>
                      </a:r>
                      <a:r>
                        <a:rPr lang="en-US" sz="1800" b="0" i="0" u="none" strike="noStrike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Total Sales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100.0%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585824" y="3200400"/>
            <a:ext cx="28194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294071"/>
                </a:solidFill>
              </a:rPr>
              <a:t>Ratios calculated from </a:t>
            </a:r>
            <a:r>
              <a:rPr lang="en-IN">
                <a:solidFill>
                  <a:srgbClr val="294071"/>
                </a:solidFill>
                <a:latin typeface="Cambria" panose="02040503050406030204" pitchFamily="18" charset="0"/>
              </a:rPr>
              <a:t>”Economic Statistics System”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7530350" y="2517326"/>
            <a:ext cx="294437" cy="2207073"/>
          </a:xfrm>
          <a:prstGeom prst="rightBrace">
            <a:avLst/>
          </a:prstGeom>
          <a:noFill/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2719387" y="3810000"/>
            <a:ext cx="46482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2719387" y="4724400"/>
            <a:ext cx="4648200" cy="0"/>
          </a:xfrm>
          <a:prstGeom prst="line">
            <a:avLst/>
          </a:prstGeom>
          <a:ln w="38100" cap="sq" cmpd="dbl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14587" y="1444434"/>
            <a:ext cx="822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>
                <a:solidFill>
                  <a:srgbClr val="294071"/>
                </a:solidFill>
              </a:rPr>
              <a:t>Industry cost profile for “</a:t>
            </a:r>
            <a:r>
              <a:rPr lang="en-IN" sz="2200" b="1" u="sng">
                <a:solidFill>
                  <a:srgbClr val="294071"/>
                </a:solidFill>
              </a:rPr>
              <a:t>Fabricated Metal Product”</a:t>
            </a:r>
            <a:endParaRPr lang="en-US" sz="2200" b="1" u="sng">
              <a:solidFill>
                <a:srgbClr val="2940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74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2</a:t>
            </a:fld>
            <a:endParaRPr lang="en-IN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322795" y="0"/>
            <a:ext cx="10897239" cy="914399"/>
          </a:xfrm>
          <a:prstGeom prst="rect">
            <a:avLst/>
          </a:prstGeom>
        </p:spPr>
        <p:txBody>
          <a:bodyPr rtlCol="0" anchor="ctr"/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solidFill>
                  <a:srgbClr val="29407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  <a:extLst/>
          </a:lstStyle>
          <a:p>
            <a:pPr defTabSz="889000">
              <a:lnSpc>
                <a:spcPct val="90000"/>
              </a:lnSpc>
              <a:spcAft>
                <a:spcPct val="15000"/>
              </a:spcAft>
            </a:pPr>
            <a:r>
              <a:rPr lang="en-US" sz="2800"/>
              <a:t>Identify industry code based on the supplier’s business and product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7" name="Rounded Rectangle 11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/>
                <a:t>Step 1</a:t>
              </a:r>
            </a:p>
          </p:txBody>
        </p:sp>
      </p:grpSp>
      <p:sp>
        <p:nvSpPr>
          <p:cNvPr id="10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>
                <a:solidFill>
                  <a:schemeClr val="bg1"/>
                </a:solidFill>
              </a:rPr>
              <a:t>Identify industry based on the supplier’s business and product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>
                <a:solidFill>
                  <a:schemeClr val="bg1"/>
                </a:solidFill>
              </a:rPr>
              <a:t>In our example: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>
                <a:solidFill>
                  <a:schemeClr val="bg1"/>
                </a:solidFill>
              </a:rPr>
              <a:t>Business: Metal Manufacturing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>
                <a:solidFill>
                  <a:schemeClr val="bg1"/>
                </a:solidFill>
              </a:rPr>
              <a:t>Product: Fabricated Metal Products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B4495C-32D6-492E-998D-21D8EE756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017" y="1143000"/>
            <a:ext cx="8055370" cy="50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89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0CA2B1-4871-4F58-AF70-895F25969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868" y="1508941"/>
            <a:ext cx="7576719" cy="470895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z="1800" smtClean="0"/>
              <a:pPr/>
              <a:t>3</a:t>
            </a:fld>
            <a:endParaRPr lang="en-IN" sz="180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pl-PL" sz="1600">
                <a:solidFill>
                  <a:schemeClr val="bg1"/>
                </a:solidFill>
              </a:rPr>
              <a:t>Go to</a:t>
            </a:r>
            <a:endParaRPr lang="en-US" sz="160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>
                <a:solidFill>
                  <a:schemeClr val="bg1"/>
                </a:solidFill>
              </a:rPr>
              <a:t>Scroll down on the left menu  &amp; click on “Industries”. Next click on “13-2 Main Indicators of Industrial Enterprises above Designated Size by Industrial Sector (2018)” for data on manufacturing</a:t>
            </a:r>
            <a:endParaRPr lang="en-IN" sz="1600">
              <a:solidFill>
                <a:schemeClr val="bg1"/>
              </a:solidFill>
              <a:ea typeface="Cambria"/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95926" y="1981200"/>
            <a:ext cx="2399661" cy="990600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r>
              <a:rPr lang="en-IN">
                <a:hlinkClick r:id="rId3"/>
              </a:rPr>
              <a:t>http://www.stats.gov.cn/tjsj/ndsj/2019/indexeh.htm</a:t>
            </a:r>
            <a:endParaRPr lang="en-US"/>
          </a:p>
        </p:txBody>
      </p:sp>
      <p:sp>
        <p:nvSpPr>
          <p:cNvPr id="28" name="Rounded Rectangle 9"/>
          <p:cNvSpPr/>
          <p:nvPr/>
        </p:nvSpPr>
        <p:spPr>
          <a:xfrm>
            <a:off x="3600868" y="2408238"/>
            <a:ext cx="854658" cy="2286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sp>
        <p:nvSpPr>
          <p:cNvPr id="14" name="Rounded Rectangle 9"/>
          <p:cNvSpPr/>
          <p:nvPr/>
        </p:nvSpPr>
        <p:spPr>
          <a:xfrm>
            <a:off x="3912067" y="3687762"/>
            <a:ext cx="1398119" cy="118903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5" name="Connector: Elbow 14"/>
          <p:cNvCxnSpPr>
            <a:cxnSpLocks/>
            <a:endCxn id="28" idx="1"/>
          </p:cNvCxnSpPr>
          <p:nvPr/>
        </p:nvCxnSpPr>
        <p:spPr>
          <a:xfrm rot="5400000" flipH="1" flipV="1">
            <a:off x="2152249" y="3626620"/>
            <a:ext cx="2552700" cy="344537"/>
          </a:xfrm>
          <a:prstGeom prst="bentConnector2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2795587" y="5029200"/>
            <a:ext cx="533400" cy="0"/>
          </a:xfrm>
          <a:prstGeom prst="line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/>
          <p:cNvCxnSpPr>
            <a:cxnSpLocks/>
            <a:stCxn id="28" idx="3"/>
            <a:endCxn id="14" idx="0"/>
          </p:cNvCxnSpPr>
          <p:nvPr/>
        </p:nvCxnSpPr>
        <p:spPr>
          <a:xfrm>
            <a:off x="4455526" y="2522538"/>
            <a:ext cx="155601" cy="1165224"/>
          </a:xfrm>
          <a:prstGeom prst="bentConnector2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/>
            <a:r>
              <a:rPr lang="en-US" sz="2800"/>
              <a:t>Identify Industry &amp; obtain Financial and Manufacturing Information Related to Industry.</a:t>
            </a:r>
            <a:endParaRPr lang="en-US">
              <a:solidFill>
                <a:srgbClr val="294F6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1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/>
                <a:t>Step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1150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CC6191D-68B1-469B-AB0E-B27C448C2A11}"/>
              </a:ext>
            </a:extLst>
          </p:cNvPr>
          <p:cNvGrpSpPr/>
          <p:nvPr/>
        </p:nvGrpSpPr>
        <p:grpSpPr>
          <a:xfrm>
            <a:off x="3481387" y="1295401"/>
            <a:ext cx="8458200" cy="5029200"/>
            <a:chOff x="3176587" y="457200"/>
            <a:chExt cx="8534400" cy="5075583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04F254A5-461A-49A1-BFB2-D54F90C823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3" r="2504"/>
            <a:stretch/>
          </p:blipFill>
          <p:spPr bwMode="auto">
            <a:xfrm>
              <a:off x="3176587" y="457200"/>
              <a:ext cx="8534400" cy="4685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5">
              <a:extLst>
                <a:ext uri="{FF2B5EF4-FFF2-40B4-BE49-F238E27FC236}">
                  <a16:creationId xmlns:a16="http://schemas.microsoft.com/office/drawing/2014/main" id="{4189652E-3820-49DD-A77A-99281F5ECB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73" t="24853" r="3155"/>
            <a:stretch/>
          </p:blipFill>
          <p:spPr bwMode="auto">
            <a:xfrm>
              <a:off x="3176587" y="1295400"/>
              <a:ext cx="8534400" cy="4237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/>
            <a:r>
              <a:rPr lang="en-US" sz="2800"/>
              <a:t>Identify Industry &amp; obtain Financial and Manufacturing Information Related to Industry.</a:t>
            </a:r>
            <a:endParaRPr lang="en-US">
              <a:solidFill>
                <a:srgbClr val="294F6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4</a:t>
            </a:fld>
            <a:endParaRPr lang="en-IN"/>
          </a:p>
        </p:txBody>
      </p:sp>
      <p:grpSp>
        <p:nvGrpSpPr>
          <p:cNvPr id="12" name="Group 1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4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/>
                <a:t>Step 2</a:t>
              </a:r>
            </a:p>
          </p:txBody>
        </p:sp>
      </p:grpSp>
      <p:sp>
        <p:nvSpPr>
          <p:cNvPr id="18" name="Rounded Rectangle 17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>
                <a:solidFill>
                  <a:schemeClr val="bg1"/>
                </a:solidFill>
              </a:rPr>
              <a:t>Identify relevant Industry/Business and record the following data.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>
                <a:solidFill>
                  <a:schemeClr val="bg1"/>
                </a:solidFill>
              </a:rPr>
              <a:t>1. Annual Average Employees (10,000 persons)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>
                <a:solidFill>
                  <a:schemeClr val="bg1"/>
                </a:solidFill>
              </a:rPr>
              <a:t>2. Revenue from Principal Business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>
                <a:solidFill>
                  <a:schemeClr val="bg1"/>
                </a:solidFill>
              </a:rPr>
              <a:t>3. Cost of Principal Business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>
                <a:solidFill>
                  <a:schemeClr val="bg1"/>
                </a:solidFill>
              </a:rPr>
              <a:t>4. Total Profits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>
                <a:solidFill>
                  <a:schemeClr val="bg1"/>
                </a:solidFill>
              </a:rPr>
              <a:t>E.g. Business: Metal Manufacturing, Product: Fabricated Metal Products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>
              <a:solidFill>
                <a:schemeClr val="bg1"/>
              </a:solidFill>
            </a:endParaRPr>
          </a:p>
          <a:p>
            <a:pPr marL="342900" lvl="1" indent="-342900">
              <a:buClr>
                <a:srgbClr val="94B6D2">
                  <a:lumMod val="50000"/>
                </a:srgbClr>
              </a:buClr>
              <a:buAutoNum type="arabicPeriod"/>
            </a:pPr>
            <a:endParaRPr lang="en-IN" sz="160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8" name="Rounded Rectangle 9"/>
          <p:cNvSpPr/>
          <p:nvPr/>
        </p:nvSpPr>
        <p:spPr>
          <a:xfrm rot="10800000" flipV="1">
            <a:off x="8528197" y="1234231"/>
            <a:ext cx="457199" cy="82637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sp>
        <p:nvSpPr>
          <p:cNvPr id="32" name="Rounded Rectangle 9"/>
          <p:cNvSpPr/>
          <p:nvPr/>
        </p:nvSpPr>
        <p:spPr>
          <a:xfrm rot="10800000" flipV="1">
            <a:off x="8654584" y="3249295"/>
            <a:ext cx="944526" cy="219648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sp>
        <p:nvSpPr>
          <p:cNvPr id="33" name="Rounded Rectangle 9"/>
          <p:cNvSpPr/>
          <p:nvPr/>
        </p:nvSpPr>
        <p:spPr>
          <a:xfrm rot="10800000" flipV="1">
            <a:off x="11146235" y="3244422"/>
            <a:ext cx="811060" cy="224522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sp>
        <p:nvSpPr>
          <p:cNvPr id="34" name="Rounded Rectangle 9"/>
          <p:cNvSpPr/>
          <p:nvPr/>
        </p:nvSpPr>
        <p:spPr>
          <a:xfrm rot="10800000" flipV="1">
            <a:off x="3436881" y="3274323"/>
            <a:ext cx="1107105" cy="209548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35" name="Connector: Elbow 34"/>
          <p:cNvCxnSpPr>
            <a:cxnSpLocks/>
          </p:cNvCxnSpPr>
          <p:nvPr/>
        </p:nvCxnSpPr>
        <p:spPr>
          <a:xfrm>
            <a:off x="4559568" y="3352799"/>
            <a:ext cx="4103419" cy="1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/>
          <p:cNvCxnSpPr>
            <a:cxnSpLocks/>
          </p:cNvCxnSpPr>
          <p:nvPr/>
        </p:nvCxnSpPr>
        <p:spPr>
          <a:xfrm>
            <a:off x="9653587" y="3360627"/>
            <a:ext cx="1447800" cy="12700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BA5A519C-B9E3-44C5-BDD2-A68CB66B5A14}"/>
              </a:ext>
            </a:extLst>
          </p:cNvPr>
          <p:cNvCxnSpPr>
            <a:cxnSpLocks/>
            <a:endCxn id="34" idx="3"/>
          </p:cNvCxnSpPr>
          <p:nvPr/>
        </p:nvCxnSpPr>
        <p:spPr>
          <a:xfrm>
            <a:off x="2566987" y="3200400"/>
            <a:ext cx="869894" cy="178697"/>
          </a:xfrm>
          <a:prstGeom prst="bentConnector3">
            <a:avLst>
              <a:gd name="adj1" fmla="val 32861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31DBA74A-F02A-4B25-B30D-E8161A9EB401}"/>
              </a:ext>
            </a:extLst>
          </p:cNvPr>
          <p:cNvSpPr/>
          <p:nvPr/>
        </p:nvSpPr>
        <p:spPr>
          <a:xfrm rot="10800000" flipV="1">
            <a:off x="8993393" y="1234230"/>
            <a:ext cx="457199" cy="82637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sp>
        <p:nvSpPr>
          <p:cNvPr id="22" name="Rounded Rectangle 9">
            <a:extLst>
              <a:ext uri="{FF2B5EF4-FFF2-40B4-BE49-F238E27FC236}">
                <a16:creationId xmlns:a16="http://schemas.microsoft.com/office/drawing/2014/main" id="{1C03BB48-529D-4031-97C9-E7FC6B28F7C0}"/>
              </a:ext>
            </a:extLst>
          </p:cNvPr>
          <p:cNvSpPr/>
          <p:nvPr/>
        </p:nvSpPr>
        <p:spPr>
          <a:xfrm rot="10800000" flipV="1">
            <a:off x="10904383" y="1219201"/>
            <a:ext cx="457199" cy="82637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sp>
        <p:nvSpPr>
          <p:cNvPr id="23" name="Rounded Rectangle 9">
            <a:extLst>
              <a:ext uri="{FF2B5EF4-FFF2-40B4-BE49-F238E27FC236}">
                <a16:creationId xmlns:a16="http://schemas.microsoft.com/office/drawing/2014/main" id="{FB760A71-BC05-45EF-BBD5-84B4EE3ECBFC}"/>
              </a:ext>
            </a:extLst>
          </p:cNvPr>
          <p:cNvSpPr/>
          <p:nvPr/>
        </p:nvSpPr>
        <p:spPr>
          <a:xfrm rot="10800000" flipV="1">
            <a:off x="11406188" y="1219200"/>
            <a:ext cx="457199" cy="82637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494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E65B212-8AB0-4687-B9D5-DFE48B053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866" y="1000125"/>
            <a:ext cx="8853487" cy="53157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E2668A-98CF-434B-9BEE-6D330317C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739" y="5274346"/>
            <a:ext cx="1824896" cy="104148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z="1800" smtClean="0"/>
              <a:pPr/>
              <a:t>5</a:t>
            </a:fld>
            <a:endParaRPr lang="en-IN" sz="180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pl-PL" sz="1600">
                <a:solidFill>
                  <a:schemeClr val="bg1"/>
                </a:solidFill>
              </a:rPr>
              <a:t>Go to</a:t>
            </a:r>
            <a:endParaRPr lang="en-US" sz="160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>
                <a:solidFill>
                  <a:schemeClr val="bg1"/>
                </a:solidFill>
              </a:rPr>
              <a:t>Scroll down on the left menu  &amp; click on “Employment &amp; Wages”. Next click on “4-16 Average Wage of Employed Persons in Urban Private Units by Sector” for data on wages.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95926" y="1981200"/>
            <a:ext cx="2399661" cy="990600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r>
              <a:rPr lang="en-IN">
                <a:hlinkClick r:id="rId4"/>
              </a:rPr>
              <a:t>http://www.stats.gov.cn/tjsj/ndsj/2019/indexeh.htm</a:t>
            </a:r>
            <a:endParaRPr lang="en-US"/>
          </a:p>
        </p:txBody>
      </p:sp>
      <p:sp>
        <p:nvSpPr>
          <p:cNvPr id="28" name="Rounded Rectangle 9"/>
          <p:cNvSpPr/>
          <p:nvPr/>
        </p:nvSpPr>
        <p:spPr>
          <a:xfrm>
            <a:off x="3492628" y="1000125"/>
            <a:ext cx="1692858" cy="2286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5" name="Connector: Elbow 14"/>
          <p:cNvCxnSpPr>
            <a:cxnSpLocks/>
            <a:endCxn id="28" idx="1"/>
          </p:cNvCxnSpPr>
          <p:nvPr/>
        </p:nvCxnSpPr>
        <p:spPr>
          <a:xfrm rot="5400000" flipH="1" flipV="1">
            <a:off x="1694469" y="2621442"/>
            <a:ext cx="3305175" cy="291143"/>
          </a:xfrm>
          <a:prstGeom prst="bentConnector2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2790405" y="4419600"/>
            <a:ext cx="533400" cy="0"/>
          </a:xfrm>
          <a:prstGeom prst="line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/>
          <p:cNvCxnSpPr>
            <a:cxnSpLocks/>
            <a:stCxn id="28" idx="3"/>
            <a:endCxn id="14" idx="0"/>
          </p:cNvCxnSpPr>
          <p:nvPr/>
        </p:nvCxnSpPr>
        <p:spPr>
          <a:xfrm flipH="1">
            <a:off x="4595046" y="1114425"/>
            <a:ext cx="590440" cy="4169821"/>
          </a:xfrm>
          <a:prstGeom prst="bentConnector4">
            <a:avLst>
              <a:gd name="adj1" fmla="val -38717"/>
              <a:gd name="adj2" fmla="val 51371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/>
            <a:r>
              <a:rPr lang="en-US" sz="2800"/>
              <a:t>Identify Industry &amp; obtain Financial and Manufacturing Information Related to Industry.</a:t>
            </a:r>
            <a:endParaRPr lang="en-US">
              <a:solidFill>
                <a:srgbClr val="294F6E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4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/>
                <a:t>Step 2</a:t>
              </a:r>
            </a:p>
          </p:txBody>
        </p:sp>
      </p:grpSp>
      <p:sp>
        <p:nvSpPr>
          <p:cNvPr id="14" name="Rounded Rectangle 9"/>
          <p:cNvSpPr/>
          <p:nvPr/>
        </p:nvSpPr>
        <p:spPr>
          <a:xfrm>
            <a:off x="3729457" y="5284246"/>
            <a:ext cx="1731178" cy="104148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994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5188F6-8900-4327-9722-854E63D59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519" y="1476813"/>
            <a:ext cx="9054146" cy="415246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/>
            <a:r>
              <a:rPr lang="en-US" sz="2800"/>
              <a:t>Identify Industry &amp; obtain Financial and Manufacturing Information Related to Industry.</a:t>
            </a:r>
            <a:endParaRPr lang="en-US">
              <a:solidFill>
                <a:srgbClr val="294F6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6</a:t>
            </a:fld>
            <a:endParaRPr lang="en-IN"/>
          </a:p>
        </p:txBody>
      </p:sp>
      <p:grpSp>
        <p:nvGrpSpPr>
          <p:cNvPr id="12" name="Group 1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4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/>
                <a:t>Step 2</a:t>
              </a:r>
            </a:p>
          </p:txBody>
        </p:sp>
      </p:grpSp>
      <p:sp>
        <p:nvSpPr>
          <p:cNvPr id="18" name="Rounded Rectangle 17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>
                <a:solidFill>
                  <a:schemeClr val="bg1"/>
                </a:solidFill>
              </a:rPr>
              <a:t>Identify relevant Industry/Business and record the following data.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>
                <a:solidFill>
                  <a:schemeClr val="bg1"/>
                </a:solidFill>
              </a:rPr>
              <a:t>1. Average Wage of Employed Person for the year of interest.</a:t>
            </a:r>
          </a:p>
          <a:p>
            <a:pPr marL="342900" lvl="1" indent="-342900">
              <a:buClr>
                <a:srgbClr val="94B6D2">
                  <a:lumMod val="50000"/>
                </a:srgbClr>
              </a:buClr>
              <a:buAutoNum type="arabicPeriod"/>
            </a:pPr>
            <a:endParaRPr lang="en-IN" sz="1600">
              <a:solidFill>
                <a:schemeClr val="bg1"/>
              </a:solidFill>
            </a:endParaRPr>
          </a:p>
          <a:p>
            <a:pPr marL="342900" lvl="1" indent="-342900">
              <a:buClr>
                <a:srgbClr val="94B6D2">
                  <a:lumMod val="50000"/>
                </a:srgbClr>
              </a:buClr>
              <a:buAutoNum type="arabicPeriod"/>
            </a:pPr>
            <a:endParaRPr lang="en-IN" sz="160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>
                <a:solidFill>
                  <a:schemeClr val="bg1"/>
                </a:solidFill>
              </a:rPr>
              <a:t>E.g. Business: Metal Manufacturing, Product: Fabricated Metal Products</a:t>
            </a:r>
          </a:p>
          <a:p>
            <a:pPr marL="342900" lvl="1" indent="-342900">
              <a:buClr>
                <a:srgbClr val="94B6D2">
                  <a:lumMod val="50000"/>
                </a:srgbClr>
              </a:buClr>
              <a:buAutoNum type="arabicPeriod"/>
            </a:pPr>
            <a:endParaRPr lang="en-IN" sz="1600">
              <a:solidFill>
                <a:schemeClr val="bg1"/>
              </a:solidFill>
            </a:endParaRPr>
          </a:p>
        </p:txBody>
      </p:sp>
      <p:sp>
        <p:nvSpPr>
          <p:cNvPr id="13" name="Rounded Rectangle 9"/>
          <p:cNvSpPr/>
          <p:nvPr/>
        </p:nvSpPr>
        <p:spPr>
          <a:xfrm flipV="1">
            <a:off x="6629332" y="5381187"/>
            <a:ext cx="838200" cy="2286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8" name="Connector: Elbow 7"/>
          <p:cNvCxnSpPr>
            <a:cxnSpLocks/>
          </p:cNvCxnSpPr>
          <p:nvPr/>
        </p:nvCxnSpPr>
        <p:spPr>
          <a:xfrm flipV="1">
            <a:off x="2473704" y="2666279"/>
            <a:ext cx="3999326" cy="1814678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9"/>
          <p:cNvSpPr/>
          <p:nvPr/>
        </p:nvSpPr>
        <p:spPr>
          <a:xfrm flipV="1">
            <a:off x="6473030" y="2008472"/>
            <a:ext cx="838201" cy="117563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9" name="Connector: Elbow 18"/>
          <p:cNvCxnSpPr>
            <a:cxnSpLocks/>
          </p:cNvCxnSpPr>
          <p:nvPr/>
        </p:nvCxnSpPr>
        <p:spPr>
          <a:xfrm>
            <a:off x="2443623" y="3123479"/>
            <a:ext cx="4340059" cy="2485587"/>
          </a:xfrm>
          <a:prstGeom prst="bentConnector4">
            <a:avLst>
              <a:gd name="adj1" fmla="val 45172"/>
              <a:gd name="adj2" fmla="val 109197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874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167187" y="1828800"/>
            <a:ext cx="6400800" cy="30480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845583"/>
              </p:ext>
            </p:extLst>
          </p:nvPr>
        </p:nvGraphicFramePr>
        <p:xfrm>
          <a:off x="4167187" y="1905000"/>
          <a:ext cx="6261100" cy="2895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i="1" u="none" strike="noStrike" kern="120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800" i="1" u="none" strike="noStrike" kern="120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 Annual Employed Persons</a:t>
                      </a:r>
                      <a:endParaRPr kumimoji="0" lang="en-US" sz="1800" i="1" u="none" strike="noStrike" kern="120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u="none" strike="noStrike" kern="120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340.6</a:t>
                      </a:r>
                      <a:endParaRPr kumimoji="0" lang="en-US" sz="1800" u="none" strike="noStrike" kern="1200" noProof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i="1" u="none" strike="noStrike" kern="120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800" i="1" u="none" strike="noStrike" kern="120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 Wage</a:t>
                      </a:r>
                      <a:endParaRPr kumimoji="0" lang="en-US" sz="1800" i="1" u="none" strike="noStrike" kern="120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u="none" strike="noStrike" kern="1200" noProof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49275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638330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i="1" u="none" strike="noStrike" kern="120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i="1" u="none" strike="noStrike" kern="120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 Labor (</a:t>
                      </a:r>
                      <a:r>
                        <a:rPr kumimoji="0" lang="en-IN" sz="1800" i="1" u="none" strike="noStrike" kern="120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 Annual Employed Persons * 10,000 * Average Wage/100,000,000) </a:t>
                      </a:r>
                      <a:endParaRPr kumimoji="0" lang="en-US" sz="1800" i="1" u="none" strike="noStrike" kern="120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rgbClr val="294071"/>
                          </a:solidFill>
                          <a:effectLst/>
                        </a:rPr>
                        <a:t>=(340.6*10,000 * 49275/100,000,000)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i="1" u="none" strike="noStrike" kern="120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800" b="0" i="0" u="none" strike="noStrike" kern="120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3231300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i="1" u="none" strike="noStrike" kern="120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Direct Labor (DL)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800" b="0" i="0" u="none" strike="noStrike" kern="120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1678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383627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i="1" u="none" strike="noStrike" kern="120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i="1" u="none" strike="noStrike" kern="120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Revenue from Principle Business 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b="0" i="0" u="none" strike="noStrike" kern="120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34375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160804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Direct Labor (DL)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4.88%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7</a:t>
            </a:fld>
            <a:endParaRPr lang="en-IN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>
                <a:solidFill>
                  <a:prstClr val="white"/>
                </a:solidFill>
              </a:rPr>
              <a:t>1.. Calculate the Direct </a:t>
            </a:r>
            <a:r>
              <a:rPr lang="en-IN" sz="1600" err="1">
                <a:solidFill>
                  <a:prstClr val="white"/>
                </a:solidFill>
              </a:rPr>
              <a:t>Labor</a:t>
            </a:r>
            <a:r>
              <a:rPr lang="en-IN" sz="1600">
                <a:solidFill>
                  <a:prstClr val="white"/>
                </a:solidFill>
              </a:rPr>
              <a:t> (DL) ratio as percentage of Sales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>
              <a:solidFill>
                <a:prstClr val="white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b="1">
                <a:solidFill>
                  <a:prstClr val="white"/>
                </a:solidFill>
              </a:rPr>
              <a:t>DL=(Average Annual Employed Persons * 10,000 * Average Wage/100,000,000)</a:t>
            </a:r>
            <a:r>
              <a:rPr lang="en-IN" sz="160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271587" y="0"/>
            <a:ext cx="10897239" cy="914399"/>
          </a:xfrm>
        </p:spPr>
        <p:txBody>
          <a:bodyPr anchor="ctr"/>
          <a:lstStyle/>
          <a:p>
            <a:pPr lvl="0"/>
            <a:r>
              <a:rPr lang="en-US" sz="2800"/>
              <a:t>Use Financial and Manufacturing Information </a:t>
            </a:r>
            <a:br>
              <a:rPr lang="en-US" sz="2800"/>
            </a:br>
            <a:r>
              <a:rPr lang="en-US" sz="2800"/>
              <a:t>to Calculate Ratios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31300" y="2057400"/>
            <a:ext cx="4812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solidFill>
                  <a:srgbClr val="294071"/>
                </a:solidFill>
              </a:rPr>
              <a:t>1.</a:t>
            </a:r>
          </a:p>
        </p:txBody>
      </p:sp>
      <p:pic>
        <p:nvPicPr>
          <p:cNvPr id="52" name="Picture 51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7" y="4239644"/>
            <a:ext cx="171450" cy="171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" name="Straight Connector 27"/>
          <p:cNvCxnSpPr/>
          <p:nvPr/>
        </p:nvCxnSpPr>
        <p:spPr>
          <a:xfrm>
            <a:off x="4319587" y="4495800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350" y="4211638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4" name="Rounded Rectangle 2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>
                  <a:solidFill>
                    <a:prstClr val="white"/>
                  </a:solidFill>
                </a:rPr>
                <a:t>Step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6267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0"/>
          <p:cNvSpPr/>
          <p:nvPr/>
        </p:nvSpPr>
        <p:spPr>
          <a:xfrm>
            <a:off x="4167187" y="1828800"/>
            <a:ext cx="6400800" cy="30480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7416"/>
              </p:ext>
            </p:extLst>
          </p:nvPr>
        </p:nvGraphicFramePr>
        <p:xfrm>
          <a:off x="4214054" y="1758315"/>
          <a:ext cx="6261100" cy="29660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Cost of Principal Business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solidFill>
                            <a:srgbClr val="294071"/>
                          </a:solidFill>
                          <a:effectLst/>
                        </a:rPr>
                        <a:t>30,119</a:t>
                      </a:r>
                      <a:endParaRPr lang="en-US" sz="1800" b="0" i="0" u="none" strike="noStrike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i="1" u="none" strike="noStrike" kern="120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Revenue from Principal Business 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b="0" i="0" u="none" strike="noStrike" kern="120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34,375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294071"/>
                          </a:solidFill>
                        </a:rPr>
                        <a:t>Cost Of Goods Sold </a:t>
                      </a:r>
                      <a:r>
                        <a:rPr lang="en-US" sz="1800" b="1" baseline="0">
                          <a:solidFill>
                            <a:srgbClr val="294071"/>
                          </a:solidFill>
                        </a:rPr>
                        <a:t>(COGS)</a:t>
                      </a:r>
                      <a:endParaRPr lang="en-US" sz="1800" b="1">
                        <a:solidFill>
                          <a:srgbClr val="294071"/>
                        </a:solidFill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800" b="1" u="none" strike="noStrike" kern="120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87.6%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none" strike="noStrike" kern="1200" baseline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none" strike="noStrike" kern="1200" baseline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rgbClr val="294071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none" strike="noStrike" kern="1200" baseline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1">
                          <a:solidFill>
                            <a:srgbClr val="294071"/>
                          </a:solidFill>
                        </a:rPr>
                        <a:t>Cost Of Goods Sold </a:t>
                      </a:r>
                      <a:r>
                        <a:rPr lang="en-US" sz="1800" b="0" i="1" baseline="0">
                          <a:solidFill>
                            <a:srgbClr val="294071"/>
                          </a:solidFill>
                        </a:rPr>
                        <a:t>(COGS)</a:t>
                      </a:r>
                      <a:endParaRPr lang="en-US" sz="1800" b="0" i="1">
                        <a:solidFill>
                          <a:srgbClr val="294071"/>
                        </a:solidFill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800" b="0" i="0" u="none" strike="noStrike" kern="120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88%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none" strike="noStrike" kern="1200" baseline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>
                          <a:solidFill>
                            <a:srgbClr val="294071"/>
                          </a:solidFill>
                          <a:effectLst/>
                        </a:rPr>
                        <a:t>DM/COGS</a:t>
                      </a:r>
                      <a:endParaRPr lang="en-US" sz="1800" b="0" i="1" u="none" strike="noStrike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294071"/>
                          </a:solidFill>
                          <a:effectLst/>
                        </a:rPr>
                        <a:t>   55.0%</a:t>
                      </a:r>
                      <a:endParaRPr lang="en-US" sz="1800" b="0" i="0" u="none" strike="noStrike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Direct Material (DM)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=0.55*88%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IN" sz="1800" b="1" kern="120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DM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IN" sz="1800" b="1" kern="120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48.5%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8</a:t>
            </a:fld>
            <a:endParaRPr lang="en-IN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i="1">
                <a:solidFill>
                  <a:schemeClr val="bg1"/>
                </a:solidFill>
              </a:rPr>
              <a:t>Steps: 3 - 4</a:t>
            </a:r>
          </a:p>
          <a:p>
            <a:pPr marL="0" lvl="1" algn="ctr">
              <a:buClr>
                <a:srgbClr val="94B6D2">
                  <a:lumMod val="50000"/>
                </a:srgbClr>
              </a:buClr>
            </a:pPr>
            <a:endParaRPr lang="en-IN" sz="160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>
                <a:solidFill>
                  <a:schemeClr val="bg1"/>
                </a:solidFill>
              </a:rPr>
              <a:t>3. Calculate Cost Of Goods Sold (COGS) as percentage of Sales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>
                <a:solidFill>
                  <a:schemeClr val="bg1"/>
                </a:solidFill>
              </a:rPr>
              <a:t>4. Apply Korean data as proxy for the following ratio to determine Direct Material (DM):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>
                <a:solidFill>
                  <a:schemeClr val="bg1"/>
                </a:solidFill>
              </a:rPr>
              <a:t>Direct Material/Cost of Goods Sold: 55%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>
                <a:solidFill>
                  <a:schemeClr val="bg1"/>
                </a:solidFill>
              </a:rPr>
              <a:t>DM =COGS * 55%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>
              <a:solidFill>
                <a:schemeClr val="bg1"/>
              </a:solidFill>
            </a:endParaRP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pPr lvl="0"/>
            <a:r>
              <a:rPr lang="en-US" sz="2800"/>
              <a:t>Use Financial and Manufacturing Information </a:t>
            </a:r>
            <a:br>
              <a:rPr lang="en-US" sz="2800"/>
            </a:br>
            <a:r>
              <a:rPr lang="en-US" sz="2800"/>
              <a:t>to Calculate Ratios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415649" y="3787854"/>
            <a:ext cx="5164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solidFill>
                  <a:srgbClr val="294071"/>
                </a:solidFill>
              </a:rPr>
              <a:t>4</a:t>
            </a:r>
            <a:r>
              <a:rPr lang="en-US" sz="4000" b="1">
                <a:ln w="0"/>
                <a:solidFill>
                  <a:srgbClr val="29407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en-US" sz="2800" b="1">
              <a:ln w="0"/>
              <a:solidFill>
                <a:srgbClr val="29407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281487" y="2819400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350" y="4211638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319587" y="4419600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4" name="Rounded Rectangle 3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/>
                <a:t>Step </a:t>
              </a:r>
              <a:r>
                <a:rPr lang="en-US" sz="2500"/>
                <a:t>3</a:t>
              </a:r>
              <a:endParaRPr lang="en-US" sz="2500" kern="1200"/>
            </a:p>
          </p:txBody>
        </p:sp>
      </p:grpSp>
      <p:pic>
        <p:nvPicPr>
          <p:cNvPr id="26" name="Picture 25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987" y="2438400"/>
            <a:ext cx="171450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3421921" y="1981200"/>
            <a:ext cx="4812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solidFill>
                  <a:srgbClr val="294071"/>
                </a:solidFill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1415916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4167187" y="1371600"/>
            <a:ext cx="6400800" cy="44958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980878"/>
              </p:ext>
            </p:extLst>
          </p:nvPr>
        </p:nvGraphicFramePr>
        <p:xfrm>
          <a:off x="4154487" y="1637347"/>
          <a:ext cx="6261100" cy="3990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b="0" kern="120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MOH = COGS-DL-DM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b="0" i="0" u="none" strike="noStrike" kern="120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en-IN" sz="1800" b="0" i="0" u="none" strike="noStrike" kern="120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88-4.9-48.5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1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2788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r>
                        <a:rPr kumimoji="0" lang="en-US" sz="1800" b="1" kern="120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MOH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>
                          <a:effectLst/>
                        </a:rPr>
                        <a:t> </a:t>
                      </a:r>
                      <a:r>
                        <a:rPr kumimoji="0" lang="en-US" sz="1800" b="1" u="none" strike="noStrike" kern="120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34.2</a:t>
                      </a:r>
                      <a:r>
                        <a:rPr kumimoji="0" lang="en-US" sz="1800" b="1" kern="120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1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86831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b="0" i="1" u="none" strike="noStrike" kern="120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800" b="0" i="0" u="none" strike="noStrike" kern="120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1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456686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800" b="0" i="1" u="none" strike="noStrike" kern="120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Profits</a:t>
                      </a:r>
                      <a:endParaRPr kumimoji="0" lang="en-US" sz="1800" b="0" i="1" u="none" strike="noStrike" kern="120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b="0" i="0" u="none" strike="noStrike" kern="120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1,590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1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i="1" u="none" strike="noStrike" kern="120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Revenue from Principal Business 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b="0" i="0" u="none" strike="noStrike" kern="120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34,375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kumimoji="0" lang="en-US" sz="1800" b="0" i="0" u="none" strike="noStrike" kern="120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b="1" kern="120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PBT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b="1" kern="120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          4.6%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33932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>
                          <a:solidFill>
                            <a:srgbClr val="294071"/>
                          </a:solidFill>
                          <a:effectLst/>
                        </a:rPr>
                        <a:t> Total</a:t>
                      </a:r>
                      <a:endParaRPr lang="en-US" sz="1800" b="0" i="1" u="none" strike="noStrike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solidFill>
                            <a:srgbClr val="294071"/>
                          </a:solidFill>
                          <a:effectLst/>
                        </a:rPr>
                        <a:t>100.0%</a:t>
                      </a:r>
                      <a:endParaRPr lang="en-US" sz="1800" b="0" i="0" u="none" strike="noStrike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less COGS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88</a:t>
                      </a:r>
                      <a:r>
                        <a:rPr lang="en-US" sz="1800" b="0" i="0" u="none" strike="noStrike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1">
                          <a:solidFill>
                            <a:srgbClr val="294071"/>
                          </a:solidFill>
                        </a:rPr>
                        <a:t>    less PBT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800" b="0" u="none" strike="noStrike" kern="120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4.6%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b="1" kern="120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800" b="1" kern="120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 GSA &amp; Other Expenses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800" b="1" u="none" strike="noStrike" kern="120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7.8%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rgbClr val="294071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rgbClr val="294071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9</a:t>
            </a:fld>
            <a:endParaRPr lang="en-IN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i="1">
                <a:solidFill>
                  <a:schemeClr val="bg1"/>
                </a:solidFill>
              </a:rPr>
              <a:t>Steps: 5 - 6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i="1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>
                <a:solidFill>
                  <a:schemeClr val="bg1"/>
                </a:solidFill>
              </a:rPr>
              <a:t>5. Calculate Manufacturing Overhead (MOH)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i="1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i="1">
                <a:solidFill>
                  <a:schemeClr val="bg1"/>
                </a:solidFill>
              </a:rPr>
              <a:t>6. Calculate </a:t>
            </a:r>
            <a:r>
              <a:rPr lang="en-IN" sz="1600" b="1">
                <a:solidFill>
                  <a:schemeClr val="bg1"/>
                </a:solidFill>
              </a:rPr>
              <a:t>Profit before Tax (PBT) </a:t>
            </a:r>
            <a:r>
              <a:rPr lang="en-IN" sz="1600">
                <a:solidFill>
                  <a:schemeClr val="bg1"/>
                </a:solidFill>
              </a:rPr>
              <a:t>as a percentage of Sales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>
                <a:solidFill>
                  <a:schemeClr val="bg1"/>
                </a:solidFill>
              </a:rPr>
              <a:t>7. Calculate GSA &amp; Other Expenses as follows: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>
              <a:solidFill>
                <a:schemeClr val="bg1"/>
              </a:solidFill>
            </a:endParaRP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pPr lvl="0"/>
            <a:r>
              <a:rPr lang="en-US" sz="2800"/>
              <a:t>Use Financial and Manufacturing Information </a:t>
            </a:r>
            <a:br>
              <a:rPr lang="en-US" sz="2800"/>
            </a:br>
            <a:r>
              <a:rPr lang="en-US" sz="2800"/>
              <a:t>to Calculate Ratios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31299" y="1534180"/>
            <a:ext cx="4812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solidFill>
                  <a:srgbClr val="294071"/>
                </a:solidFill>
              </a:rPr>
              <a:t>5.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4281487" y="2057400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350" y="4211638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347662" y="4800600"/>
            <a:ext cx="2642768" cy="76988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i="1">
                <a:solidFill>
                  <a:prstClr val="black"/>
                </a:solidFill>
              </a:rPr>
              <a:t>GSA &amp; Other = 100-COGS-PBT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2" name="Rounded Rectangle 31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/>
                <a:t>Step </a:t>
              </a:r>
              <a:r>
                <a:rPr lang="en-US" sz="2500"/>
                <a:t>3</a:t>
              </a:r>
              <a:endParaRPr lang="en-US" sz="2500" kern="1200"/>
            </a:p>
          </p:txBody>
        </p:sp>
      </p:grpSp>
      <p:pic>
        <p:nvPicPr>
          <p:cNvPr id="17" name="Picture 16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387" y="3104197"/>
            <a:ext cx="171450" cy="171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Straight Connector 24"/>
          <p:cNvCxnSpPr/>
          <p:nvPr/>
        </p:nvCxnSpPr>
        <p:spPr>
          <a:xfrm>
            <a:off x="4319587" y="5105400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426304" y="2892752"/>
            <a:ext cx="4812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solidFill>
                  <a:srgbClr val="294071"/>
                </a:solidFill>
              </a:rPr>
              <a:t>6.</a:t>
            </a:r>
          </a:p>
        </p:txBody>
      </p:sp>
      <p:sp>
        <p:nvSpPr>
          <p:cNvPr id="21" name="Rounded Rectangle 17"/>
          <p:cNvSpPr/>
          <p:nvPr/>
        </p:nvSpPr>
        <p:spPr>
          <a:xfrm>
            <a:off x="414337" y="2531130"/>
            <a:ext cx="2476500" cy="49811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i="1">
                <a:solidFill>
                  <a:schemeClr val="tx1"/>
                </a:solidFill>
              </a:rPr>
              <a:t>MOH = COGS-DL-DM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4243387" y="3429000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inus Sign 5"/>
          <p:cNvSpPr/>
          <p:nvPr/>
        </p:nvSpPr>
        <p:spPr>
          <a:xfrm flipV="1">
            <a:off x="8863012" y="4559619"/>
            <a:ext cx="76200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Minus Sign 26"/>
          <p:cNvSpPr/>
          <p:nvPr/>
        </p:nvSpPr>
        <p:spPr>
          <a:xfrm flipV="1">
            <a:off x="8863012" y="4870938"/>
            <a:ext cx="76200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3426304" y="4035753"/>
            <a:ext cx="4812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solidFill>
                  <a:srgbClr val="294071"/>
                </a:solidFill>
              </a:rPr>
              <a:t>7.</a:t>
            </a:r>
          </a:p>
        </p:txBody>
      </p:sp>
    </p:spTree>
    <p:extLst>
      <p:ext uri="{BB962C8B-B14F-4D97-AF65-F5344CB8AC3E}">
        <p14:creationId xmlns:p14="http://schemas.microsoft.com/office/powerpoint/2010/main" val="22757071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428AE"/>
      </a:hlink>
      <a:folHlink>
        <a:srgbClr val="0428AE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b58ae008-966b-4bff-8a7d-37abbecab93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C5B21A2D92F14F8F210EA09878FEF2" ma:contentTypeVersion="14" ma:contentTypeDescription="Create a new document." ma:contentTypeScope="" ma:versionID="3187aa64b80e5016608c52b5e45d0339">
  <xsd:schema xmlns:xsd="http://www.w3.org/2001/XMLSchema" xmlns:xs="http://www.w3.org/2001/XMLSchema" xmlns:p="http://schemas.microsoft.com/office/2006/metadata/properties" xmlns:ns2="ff8bcfcb-4344-44cf-9f08-daa529b9a53e" xmlns:ns3="b58ae008-966b-4bff-8a7d-37abbecab933" targetNamespace="http://schemas.microsoft.com/office/2006/metadata/properties" ma:root="true" ma:fieldsID="2d222e709ca0c0c71af5a162821e6389" ns2:_="" ns3:_="">
    <xsd:import namespace="ff8bcfcb-4344-44cf-9f08-daa529b9a53e"/>
    <xsd:import namespace="b58ae008-966b-4bff-8a7d-37abbecab93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_Flow_SignoffStatu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bcfcb-4344-44cf-9f08-daa529b9a5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ae008-966b-4bff-8a7d-37abbecab9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_x0024_Resources_x003a_core_x002c_Signoff_Status_x003b_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246C16-B26B-41A4-831A-60E03CAE6CCE}">
  <ds:schemaRefs>
    <ds:schemaRef ds:uri="b58ae008-966b-4bff-8a7d-37abbecab933"/>
    <ds:schemaRef ds:uri="ff8bcfcb-4344-44cf-9f08-daa529b9a53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455DE7E-AD0A-48EF-9EE5-FC45EC0710EF}">
  <ds:schemaRefs>
    <ds:schemaRef ds:uri="b58ae008-966b-4bff-8a7d-37abbecab933"/>
    <ds:schemaRef ds:uri="ff8bcfcb-4344-44cf-9f08-daa529b9a53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E25982A-7097-4E6A-B833-FEB72DC94D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10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Concourse</vt:lpstr>
      <vt:lpstr>PowerPoint Presentation</vt:lpstr>
      <vt:lpstr>PowerPoint Presentation</vt:lpstr>
      <vt:lpstr>Identify Industry &amp; obtain Financial and Manufacturing Information Related to Industry.</vt:lpstr>
      <vt:lpstr>Identify Industry &amp; obtain Financial and Manufacturing Information Related to Industry.</vt:lpstr>
      <vt:lpstr>Identify Industry &amp; obtain Financial and Manufacturing Information Related to Industry.</vt:lpstr>
      <vt:lpstr>Identify Industry &amp; obtain Financial and Manufacturing Information Related to Industry.</vt:lpstr>
      <vt:lpstr>Use Financial and Manufacturing Information  to Calculate Ratios</vt:lpstr>
      <vt:lpstr>Use Financial and Manufacturing Information  to Calculate Ratios</vt:lpstr>
      <vt:lpstr>Use Financial and Manufacturing Information  to Calculate Ratios</vt:lpstr>
      <vt:lpstr>Present all your calculated ratios in the cost breakdown format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Malaysia will see increased support and new activity in the O&amp;G industry to offset declines in projected production</dc:title>
  <dc:creator>Amit</dc:creator>
  <cp:revision>1</cp:revision>
  <dcterms:created xsi:type="dcterms:W3CDTF">2015-03-30T07:09:58Z</dcterms:created>
  <dcterms:modified xsi:type="dcterms:W3CDTF">2020-11-19T09:20:41Z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0x010100BAC5B21A2D92F14F8F210EA09878FEF2</vt:lpwstr>
  </property>
</Properties>
</file>